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692" r:id="rId2"/>
    <p:sldMasterId id="2147483676" r:id="rId3"/>
    <p:sldMasterId id="2147483704" r:id="rId4"/>
    <p:sldMasterId id="2147483702" r:id="rId5"/>
    <p:sldMasterId id="2147483666" r:id="rId6"/>
    <p:sldMasterId id="2147483694" r:id="rId7"/>
    <p:sldMasterId id="2147483678" r:id="rId8"/>
    <p:sldMasterId id="2147483668" r:id="rId9"/>
    <p:sldMasterId id="2147483700" r:id="rId10"/>
    <p:sldMasterId id="2147483662" r:id="rId11"/>
    <p:sldMasterId id="2147483710" r:id="rId12"/>
    <p:sldMasterId id="2147483712" r:id="rId13"/>
    <p:sldMasterId id="2147483714" r:id="rId14"/>
    <p:sldMasterId id="2147483664" r:id="rId15"/>
    <p:sldMasterId id="2147483670" r:id="rId16"/>
  </p:sldMasterIdLst>
  <p:notesMasterIdLst>
    <p:notesMasterId r:id="rId28"/>
  </p:notesMasterIdLst>
  <p:handoutMasterIdLst>
    <p:handoutMasterId r:id="rId29"/>
  </p:handoutMasterIdLst>
  <p:sldIdLst>
    <p:sldId id="257" r:id="rId17"/>
    <p:sldId id="271" r:id="rId18"/>
    <p:sldId id="269" r:id="rId19"/>
    <p:sldId id="270" r:id="rId20"/>
    <p:sldId id="277" r:id="rId21"/>
    <p:sldId id="273" r:id="rId22"/>
    <p:sldId id="272" r:id="rId23"/>
    <p:sldId id="267" r:id="rId24"/>
    <p:sldId id="275" r:id="rId25"/>
    <p:sldId id="266" r:id="rId26"/>
    <p:sldId id="276" r:id="rId27"/>
  </p:sldIdLst>
  <p:sldSz cx="9144000" cy="6858000" type="screen4x3"/>
  <p:notesSz cx="6858000" cy="9144000"/>
  <p:defaultText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15:clr>
            <a:srgbClr val="A4A3A4"/>
          </p15:clr>
        </p15:guide>
        <p15:guide id="2" pos="7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99A"/>
    <a:srgbClr val="005294"/>
    <a:srgbClr val="004F8E"/>
    <a:srgbClr val="005191"/>
    <a:srgbClr val="0E3C75"/>
    <a:srgbClr val="CA0C11"/>
    <a:srgbClr val="A40418"/>
    <a:srgbClr val="D50F1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56" autoAdjust="0"/>
    <p:restoredTop sz="92573" autoAdjust="0"/>
  </p:normalViewPr>
  <p:slideViewPr>
    <p:cSldViewPr snapToObjects="1">
      <p:cViewPr>
        <p:scale>
          <a:sx n="100" d="100"/>
          <a:sy n="100" d="100"/>
        </p:scale>
        <p:origin x="-584" y="-24"/>
      </p:cViewPr>
      <p:guideLst>
        <p:guide orient="horz"/>
        <p:guide pos="7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BEC6BF-855C-1F4B-8DBD-06C607AD78BD}" type="datetimeFigureOut">
              <a:rPr lang="en-US" smtClean="0"/>
              <a:t>18-10-29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A32809-CFA6-4740-90F9-9C01B81C35CE}" type="slidenum">
              <a:rPr lang="en-US" smtClean="0"/>
              <a:t>‹#›</a:t>
            </a:fld>
            <a:endParaRPr lang="en-US"/>
          </a:p>
        </p:txBody>
      </p:sp>
    </p:spTree>
    <p:extLst>
      <p:ext uri="{BB962C8B-B14F-4D97-AF65-F5344CB8AC3E}">
        <p14:creationId xmlns:p14="http://schemas.microsoft.com/office/powerpoint/2010/main" val="802680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5A3F9F-31F1-45DD-A9D4-C190D5FB3725}" type="datetimeFigureOut">
              <a:rPr lang="en-US" smtClean="0"/>
              <a:t>18-10-29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434CD5-27C8-40A5-B1BF-ECDC57D646FA}" type="slidenum">
              <a:rPr lang="en-US" smtClean="0"/>
              <a:t>‹#›</a:t>
            </a:fld>
            <a:endParaRPr lang="en-US"/>
          </a:p>
        </p:txBody>
      </p:sp>
    </p:spTree>
    <p:extLst>
      <p:ext uri="{BB962C8B-B14F-4D97-AF65-F5344CB8AC3E}">
        <p14:creationId xmlns:p14="http://schemas.microsoft.com/office/powerpoint/2010/main" val="89723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github.com/reyesr/fullproo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1</a:t>
            </a:fld>
            <a:endParaRPr lang="en-US"/>
          </a:p>
        </p:txBody>
      </p:sp>
    </p:spTree>
    <p:extLst>
      <p:ext uri="{BB962C8B-B14F-4D97-AF65-F5344CB8AC3E}">
        <p14:creationId xmlns:p14="http://schemas.microsoft.com/office/powerpoint/2010/main" val="3050606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039" rtl="0" eaLnBrk="1" fontAlgn="auto" latinLnBrk="0" hangingPunct="1">
              <a:lnSpc>
                <a:spcPct val="100000"/>
              </a:lnSpc>
              <a:spcBef>
                <a:spcPts val="0"/>
              </a:spcBef>
              <a:spcAft>
                <a:spcPts val="0"/>
              </a:spcAft>
              <a:buClrTx/>
              <a:buSzTx/>
              <a:buFontTx/>
              <a:buNone/>
              <a:tabLst/>
              <a:defRPr/>
            </a:pPr>
            <a:fld id="{9B434CD5-27C8-40A5-B1BF-ECDC57D646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039"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959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Highlighted</a:t>
            </a:r>
            <a:r>
              <a:rPr lang="en-CA" baseline="0" dirty="0" smtClean="0"/>
              <a:t> challenges = areas for library intervention</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6</a:t>
            </a:fld>
            <a:endParaRPr lang="en-US"/>
          </a:p>
        </p:txBody>
      </p:sp>
    </p:spTree>
    <p:extLst>
      <p:ext uri="{BB962C8B-B14F-4D97-AF65-F5344CB8AC3E}">
        <p14:creationId xmlns:p14="http://schemas.microsoft.com/office/powerpoint/2010/main" val="3987395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our four case-study projects, we know that, for digital editions and text collections, almost all of the current functionality which is dependent on server-side technologies such as XML databases can be reproduced using pure HTML5, CSS and JavaScript.</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7</a:t>
            </a:fld>
            <a:endParaRPr lang="en-US"/>
          </a:p>
        </p:txBody>
      </p:sp>
    </p:spTree>
    <p:extLst>
      <p:ext uri="{BB962C8B-B14F-4D97-AF65-F5344CB8AC3E}">
        <p14:creationId xmlns:p14="http://schemas.microsoft.com/office/powerpoint/2010/main" val="3149011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Hypertext Markup Language (HTML), Cascading Style Sheets (CSS) and </a:t>
            </a:r>
            <a:r>
              <a:rPr lang="en-US" dirty="0" err="1" smtClean="0"/>
              <a:t>Javascript</a:t>
            </a:r>
            <a:r>
              <a:rPr lang="en-US" dirty="0" smtClean="0"/>
              <a:t> (JS) are all managed by well-funded standards bodies, with a history of slow but steady evolution and standardization, and have universal support across computing browsers and platforms. Using HTML5, CSS and JS promises to be the most robust and successful combination of web technologies yet.</a:t>
            </a:r>
            <a:r>
              <a:rPr lang="en-US" baseline="0" dirty="0" smtClean="0"/>
              <a:t> </a:t>
            </a:r>
            <a:endParaRPr lang="en-US" baseline="0" dirty="0" smtClean="0"/>
          </a:p>
          <a:p>
            <a:endParaRPr lang="en-US" baseline="0" dirty="0" smtClean="0"/>
          </a:p>
          <a:p>
            <a:r>
              <a:rPr lang="en-US" sz="1200" dirty="0" smtClean="0"/>
              <a:t>JavaScript-based client-side search engine divorced from the live web, based on </a:t>
            </a:r>
            <a:r>
              <a:rPr lang="en-US" sz="1200" dirty="0" smtClean="0">
                <a:hlinkClick r:id="rId3"/>
              </a:rPr>
              <a:t>pre-computed indexes</a:t>
            </a:r>
            <a:r>
              <a:rPr lang="en-US" sz="1200" dirty="0" smtClean="0"/>
              <a:t>. Leverage all possible encoded metadata so that it will be optimally indexed by present and future web search engines.</a:t>
            </a:r>
            <a:r>
              <a:rPr lang="en-US" sz="1200" baseline="0" dirty="0" smtClean="0"/>
              <a:t> </a:t>
            </a:r>
            <a:r>
              <a:rPr lang="en-CA" sz="1200" dirty="0" smtClean="0"/>
              <a:t>Library host offers </a:t>
            </a:r>
            <a:r>
              <a:rPr lang="en-CA" sz="1200" dirty="0" err="1" smtClean="0"/>
              <a:t>Lucene</a:t>
            </a:r>
            <a:r>
              <a:rPr lang="en-CA" sz="1200" dirty="0" smtClean="0"/>
              <a:t>/</a:t>
            </a:r>
            <a:r>
              <a:rPr lang="en-CA" sz="1200" dirty="0" err="1" smtClean="0"/>
              <a:t>Solr</a:t>
            </a:r>
            <a:r>
              <a:rPr lang="en-CA" sz="1200" dirty="0" smtClean="0"/>
              <a:t> indexing. </a:t>
            </a:r>
          </a:p>
          <a:p>
            <a:endParaRPr lang="en-CA"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JavaScript-based client-side search engine divorced from the live web, based on pre-computed indexes. The </a:t>
            </a:r>
            <a:r>
              <a:rPr lang="en-US" dirty="0" err="1" smtClean="0"/>
              <a:t>FullProof</a:t>
            </a:r>
            <a:r>
              <a:rPr lang="en-US" dirty="0" smtClean="0"/>
              <a:t> project (https://</a:t>
            </a:r>
            <a:r>
              <a:rPr lang="en-US" dirty="0" err="1" smtClean="0"/>
              <a:t>github.com</a:t>
            </a:r>
            <a:r>
              <a:rPr lang="en-US" dirty="0" smtClean="0"/>
              <a:t>/</a:t>
            </a:r>
            <a:r>
              <a:rPr lang="en-US" dirty="0" err="1" smtClean="0"/>
              <a:t>reyesr</a:t>
            </a:r>
            <a:r>
              <a:rPr lang="en-US" dirty="0" smtClean="0"/>
              <a:t>/</a:t>
            </a:r>
            <a:r>
              <a:rPr lang="en-US" dirty="0" err="1" smtClean="0"/>
              <a:t>fullproof</a:t>
            </a:r>
            <a:r>
              <a:rPr lang="en-US" dirty="0" smtClean="0"/>
              <a:t>) provides a working example of this approach. For larger sites we will investigate and test methods to configure our static web content, leveraging all possible encoded metadata so that it will be optimally indexed by present and future web search engines, on the assumption that in addition to HTML, CSS and JS, search engines of some kind will remain an intrinsic part of the Web. </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8</a:t>
            </a:fld>
            <a:endParaRPr lang="en-US"/>
          </a:p>
        </p:txBody>
      </p:sp>
    </p:spTree>
    <p:extLst>
      <p:ext uri="{BB962C8B-B14F-4D97-AF65-F5344CB8AC3E}">
        <p14:creationId xmlns:p14="http://schemas.microsoft.com/office/powerpoint/2010/main" val="4091427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Project management tools to</a:t>
            </a:r>
            <a:r>
              <a:rPr lang="en-CA" baseline="0" dirty="0" smtClean="0"/>
              <a:t> ensure quality, produce documentation, and </a:t>
            </a:r>
            <a:r>
              <a:rPr lang="en-CA" baseline="0" dirty="0" err="1" smtClean="0"/>
              <a:t>measrue</a:t>
            </a:r>
            <a:r>
              <a:rPr lang="en-CA" baseline="0" dirty="0" smtClean="0"/>
              <a:t> progress towards completion. </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9</a:t>
            </a:fld>
            <a:endParaRPr lang="en-US"/>
          </a:p>
        </p:txBody>
      </p:sp>
    </p:spTree>
    <p:extLst>
      <p:ext uri="{BB962C8B-B14F-4D97-AF65-F5344CB8AC3E}">
        <p14:creationId xmlns:p14="http://schemas.microsoft.com/office/powerpoint/2010/main" val="1249580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http://contentdm.library.uvic.ca/cdm/compoundobject/collection/collection49/id/20</a:t>
            </a:r>
            <a:endParaRPr lang="en-US" dirty="0"/>
          </a:p>
        </p:txBody>
      </p:sp>
      <p:sp>
        <p:nvSpPr>
          <p:cNvPr id="4" name="Slide Number Placeholder 3"/>
          <p:cNvSpPr>
            <a:spLocks noGrp="1"/>
          </p:cNvSpPr>
          <p:nvPr>
            <p:ph type="sldNum" sz="quarter" idx="10"/>
          </p:nvPr>
        </p:nvSpPr>
        <p:spPr/>
        <p:txBody>
          <a:bodyPr/>
          <a:lstStyle/>
          <a:p>
            <a:fld id="{9B434CD5-27C8-40A5-B1BF-ECDC57D646FA}" type="slidenum">
              <a:rPr lang="en-US" smtClean="0"/>
              <a:t>10</a:t>
            </a:fld>
            <a:endParaRPr lang="en-US"/>
          </a:p>
        </p:txBody>
      </p:sp>
    </p:spTree>
    <p:extLst>
      <p:ext uri="{BB962C8B-B14F-4D97-AF65-F5344CB8AC3E}">
        <p14:creationId xmlns:p14="http://schemas.microsoft.com/office/powerpoint/2010/main" val="3046018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extLst>
      <p:ext uri="{BB962C8B-B14F-4D97-AF65-F5344CB8AC3E}">
        <p14:creationId xmlns:p14="http://schemas.microsoft.com/office/powerpoint/2010/main" val="2661712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1887593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2702083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ntent 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2543485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ntent 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4253725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Content 9">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CA" dirty="0" smtClean="0"/>
              <a:t>Click to edit Master title style</a:t>
            </a:r>
            <a:endParaRPr lang="en-US" dirty="0"/>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2090849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ontent 10">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CA" dirty="0" smtClean="0"/>
              <a:t>Click to edit Master title style</a:t>
            </a:r>
            <a:endParaRPr lang="en-US" dirty="0"/>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31979471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Content 11">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CA" dirty="0" smtClean="0"/>
              <a:t>Click to edit Master title style</a:t>
            </a:r>
            <a:endParaRPr lang="en-US" dirty="0"/>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3512542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extLst>
      <p:ext uri="{BB962C8B-B14F-4D97-AF65-F5344CB8AC3E}">
        <p14:creationId xmlns:p14="http://schemas.microsoft.com/office/powerpoint/2010/main" val="3668133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extLst>
      <p:ext uri="{BB962C8B-B14F-4D97-AF65-F5344CB8AC3E}">
        <p14:creationId xmlns:p14="http://schemas.microsoft.com/office/powerpoint/2010/main" val="2070986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extLst>
      <p:ext uri="{BB962C8B-B14F-4D97-AF65-F5344CB8AC3E}">
        <p14:creationId xmlns:p14="http://schemas.microsoft.com/office/powerpoint/2010/main" val="3537263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extLst>
      <p:ext uri="{BB962C8B-B14F-4D97-AF65-F5344CB8AC3E}">
        <p14:creationId xmlns:p14="http://schemas.microsoft.com/office/powerpoint/2010/main" val="3113100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CA" dirty="0" smtClean="0"/>
              <a:t>Click to edit Master title style</a:t>
            </a:r>
            <a:endParaRPr lang="en-US" dirty="0"/>
          </a:p>
        </p:txBody>
      </p:sp>
      <p:sp>
        <p:nvSpPr>
          <p:cNvPr id="3" name="Content Placeholder 2"/>
          <p:cNvSpPr>
            <a:spLocks noGrp="1"/>
          </p:cNvSpPr>
          <p:nvPr>
            <p:ph idx="1"/>
          </p:nvPr>
        </p:nvSpPr>
        <p:spPr/>
        <p:txBody>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4040204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2710145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Title 6"/>
          <p:cNvSpPr>
            <a:spLocks noGrp="1"/>
          </p:cNvSpPr>
          <p:nvPr>
            <p:ph type="title"/>
          </p:nvPr>
        </p:nvSpPr>
        <p:spPr/>
        <p:txBody>
          <a:bodyPr/>
          <a:lstStyle/>
          <a:p>
            <a:r>
              <a:rPr lang="en-CA" smtClean="0"/>
              <a:t>Click to edit Master title style</a:t>
            </a:r>
            <a:endParaRPr lang="en-US"/>
          </a:p>
        </p:txBody>
      </p:sp>
    </p:spTree>
    <p:extLst>
      <p:ext uri="{BB962C8B-B14F-4D97-AF65-F5344CB8AC3E}">
        <p14:creationId xmlns:p14="http://schemas.microsoft.com/office/powerpoint/2010/main" val="3998255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nt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310285014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g"/></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theme" Target="../theme/theme10.xml"/><Relationship Id="rId3" Type="http://schemas.openxmlformats.org/officeDocument/2006/relationships/image" Target="../media/image10.jpg"/></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11.xml"/><Relationship Id="rId3" Type="http://schemas.openxmlformats.org/officeDocument/2006/relationships/image" Target="../media/image11.jpg"/></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2.xml"/><Relationship Id="rId3" Type="http://schemas.openxmlformats.org/officeDocument/2006/relationships/image" Target="../media/image12.jpg"/></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13.xml"/><Relationship Id="rId3" Type="http://schemas.openxmlformats.org/officeDocument/2006/relationships/image" Target="../media/image13.jpg"/></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14.xml"/><Relationship Id="rId3" Type="http://schemas.openxmlformats.org/officeDocument/2006/relationships/image" Target="../media/image14.jpg"/></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15.xml"/><Relationship Id="rId3" Type="http://schemas.openxmlformats.org/officeDocument/2006/relationships/image" Target="../media/image15.jpg"/></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16.xml"/><Relationship Id="rId3" Type="http://schemas.openxmlformats.org/officeDocument/2006/relationships/image" Target="../media/image16.jp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image" Target="../media/image2.jp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3.xml"/><Relationship Id="rId3" Type="http://schemas.openxmlformats.org/officeDocument/2006/relationships/image" Target="../media/image3.jp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4.xml"/><Relationship Id="rId3" Type="http://schemas.openxmlformats.org/officeDocument/2006/relationships/image" Target="../media/image4.jpg"/></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5.xml"/><Relationship Id="rId3" Type="http://schemas.openxmlformats.org/officeDocument/2006/relationships/image" Target="../media/image5.jpg"/></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theme" Target="../theme/theme6.xml"/><Relationship Id="rId3" Type="http://schemas.openxmlformats.org/officeDocument/2006/relationships/image" Target="../media/image6.jp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7.xml"/><Relationship Id="rId3" Type="http://schemas.openxmlformats.org/officeDocument/2006/relationships/image" Target="../media/image7.jpg"/></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8.xml"/><Relationship Id="rId3" Type="http://schemas.openxmlformats.org/officeDocument/2006/relationships/image" Target="../media/image8.jpg"/></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theme" Target="../theme/theme9.xml"/><Relationship Id="rId3" Type="http://schemas.openxmlformats.org/officeDocument/2006/relationships/image" Target="../media/image9.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Title Placeholder 1"/>
          <p:cNvSpPr>
            <a:spLocks noGrp="1"/>
          </p:cNvSpPr>
          <p:nvPr>
            <p:ph type="title"/>
          </p:nvPr>
        </p:nvSpPr>
        <p:spPr>
          <a:xfrm>
            <a:off x="457200" y="2039938"/>
            <a:ext cx="82296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Tree>
    <p:extLst>
      <p:ext uri="{BB962C8B-B14F-4D97-AF65-F5344CB8AC3E}">
        <p14:creationId xmlns:p14="http://schemas.microsoft.com/office/powerpoint/2010/main" val="461810047"/>
      </p:ext>
    </p:extLst>
  </p:cSld>
  <p:clrMap bg1="lt1" tx1="dk1" bg2="lt2" tx2="dk2" accent1="accent1" accent2="accent2" accent3="accent3" accent4="accent4" accent5="accent5" accent6="accent6" hlink="hlink" folHlink="folHlink"/>
  <p:sldLayoutIdLst>
    <p:sldLayoutId id="2147483718" r:id="rId1"/>
  </p:sldLayoutIdLst>
  <p:txStyles>
    <p:titleStyle>
      <a:lvl1pPr algn="ctr" defTabSz="457039" rtl="0" eaLnBrk="1" latinLnBrk="0" hangingPunct="1">
        <a:spcBef>
          <a:spcPct val="0"/>
        </a:spcBef>
        <a:buNone/>
        <a:defRPr sz="3600" kern="1200" cap="all">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bg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bg1"/>
          </a:solidFill>
          <a:latin typeface="+mn-lt"/>
          <a:ea typeface="+mn-ea"/>
          <a:cs typeface="+mn-cs"/>
        </a:defRPr>
      </a:lvl2pPr>
      <a:lvl3pPr marL="1142598" indent="-228520" algn="l" defTabSz="457039" rtl="0" eaLnBrk="1" latinLnBrk="0" hangingPunct="1">
        <a:spcBef>
          <a:spcPct val="20000"/>
        </a:spcBef>
        <a:buFont typeface="Arial"/>
        <a:buChar char="•"/>
        <a:defRPr sz="1800" kern="1200">
          <a:solidFill>
            <a:schemeClr val="bg1"/>
          </a:solidFill>
          <a:latin typeface="+mn-lt"/>
          <a:ea typeface="+mn-ea"/>
          <a:cs typeface="+mn-cs"/>
        </a:defRPr>
      </a:lvl3pPr>
      <a:lvl4pPr marL="1599636" indent="-228520" algn="l" defTabSz="457039" rtl="0" eaLnBrk="1" latinLnBrk="0" hangingPunct="1">
        <a:spcBef>
          <a:spcPct val="20000"/>
        </a:spcBef>
        <a:buFont typeface="Arial"/>
        <a:buChar char="–"/>
        <a:defRPr sz="1600" kern="1200">
          <a:solidFill>
            <a:schemeClr val="bg1"/>
          </a:solidFill>
          <a:latin typeface="+mn-lt"/>
          <a:ea typeface="+mn-ea"/>
          <a:cs typeface="+mn-cs"/>
        </a:defRPr>
      </a:lvl4pPr>
      <a:lvl5pPr marL="2056676" indent="-228520" algn="l" defTabSz="457039" rtl="0" eaLnBrk="1" latinLnBrk="0" hangingPunct="1">
        <a:spcBef>
          <a:spcPct val="20000"/>
        </a:spcBef>
        <a:buFont typeface="Arial"/>
        <a:buChar char="»"/>
        <a:defRPr sz="1400" kern="1200">
          <a:solidFill>
            <a:schemeClr val="bg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10.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889000" y="1054102"/>
            <a:ext cx="54737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4" name="Text Placeholder 2"/>
          <p:cNvSpPr>
            <a:spLocks noGrp="1"/>
          </p:cNvSpPr>
          <p:nvPr>
            <p:ph type="body" idx="1"/>
          </p:nvPr>
        </p:nvSpPr>
        <p:spPr>
          <a:xfrm>
            <a:off x="889000" y="2392366"/>
            <a:ext cx="5473700" cy="3390898"/>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2993112176"/>
      </p:ext>
    </p:extLst>
  </p:cSld>
  <p:clrMap bg1="lt1" tx1="dk1" bg2="lt2" tx2="dk2" accent1="accent1" accent2="accent2" accent3="accent3" accent4="accent4" accent5="accent5" accent6="accent6" hlink="hlink" folHlink="folHlink"/>
  <p:sldLayoutIdLst>
    <p:sldLayoutId id="2147483727" r:id="rId1"/>
  </p:sldLayoutIdLst>
  <p:txStyles>
    <p:titleStyle>
      <a:lvl1pPr algn="l" defTabSz="457039" rtl="0" eaLnBrk="1" latinLnBrk="0" hangingPunct="1">
        <a:spcBef>
          <a:spcPct val="0"/>
        </a:spcBef>
        <a:buNone/>
        <a:defRPr sz="2800" kern="1200">
          <a:solidFill>
            <a:srgbClr val="00599A"/>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13.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5" name="Text Placeholder 2"/>
          <p:cNvSpPr>
            <a:spLocks noGrp="1"/>
          </p:cNvSpPr>
          <p:nvPr>
            <p:ph type="body" idx="1"/>
          </p:nvPr>
        </p:nvSpPr>
        <p:spPr>
          <a:xfrm>
            <a:off x="1104900" y="2032001"/>
            <a:ext cx="6261100" cy="3822700"/>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1771758820"/>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191944" rtl="0" eaLnBrk="1" latinLnBrk="0" hangingPunct="1">
        <a:spcBef>
          <a:spcPct val="0"/>
        </a:spcBef>
        <a:buNone/>
        <a:defRPr sz="2800" kern="1200">
          <a:solidFill>
            <a:schemeClr val="tx2">
              <a:lumMod val="60000"/>
              <a:lumOff val="40000"/>
            </a:schemeClr>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14.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5" name="Text Placeholder 2"/>
          <p:cNvSpPr>
            <a:spLocks noGrp="1"/>
          </p:cNvSpPr>
          <p:nvPr>
            <p:ph type="body" idx="1"/>
          </p:nvPr>
        </p:nvSpPr>
        <p:spPr>
          <a:xfrm>
            <a:off x="1104900" y="2032001"/>
            <a:ext cx="6261100" cy="3822700"/>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2932500496"/>
      </p:ext>
    </p:extLst>
  </p:cSld>
  <p:clrMap bg1="lt1" tx1="dk1" bg2="lt2" tx2="dk2" accent1="accent1" accent2="accent2" accent3="accent3" accent4="accent4" accent5="accent5" accent6="accent6" hlink="hlink" folHlink="folHlink"/>
  <p:sldLayoutIdLst>
    <p:sldLayoutId id="2147483729" r:id="rId1"/>
  </p:sldLayoutIdLst>
  <p:txStyles>
    <p:titleStyle>
      <a:lvl1pPr algn="l" defTabSz="191944" rtl="0" eaLnBrk="1" latinLnBrk="0" hangingPunct="1">
        <a:spcBef>
          <a:spcPct val="0"/>
        </a:spcBef>
        <a:buNone/>
        <a:defRPr sz="2800" kern="1200">
          <a:solidFill>
            <a:srgbClr val="005191"/>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15.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1717675"/>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4" name="Text Placeholder 2"/>
          <p:cNvSpPr>
            <a:spLocks noGrp="1"/>
          </p:cNvSpPr>
          <p:nvPr>
            <p:ph type="body" idx="1"/>
          </p:nvPr>
        </p:nvSpPr>
        <p:spPr>
          <a:xfrm>
            <a:off x="1104900" y="3043238"/>
            <a:ext cx="6261100" cy="3154362"/>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2337090812"/>
      </p:ext>
    </p:extLst>
  </p:cSld>
  <p:clrMap bg1="lt1" tx1="dk1" bg2="lt2" tx2="dk2" accent1="accent1" accent2="accent2" accent3="accent3" accent4="accent4" accent5="accent5" accent6="accent6" hlink="hlink" folHlink="folHlink"/>
  <p:sldLayoutIdLst>
    <p:sldLayoutId id="2147483730" r:id="rId1"/>
  </p:sldLayoutIdLst>
  <p:txStyles>
    <p:titleStyle>
      <a:lvl1pPr algn="l" defTabSz="191944" rtl="0" eaLnBrk="1" latinLnBrk="0" hangingPunct="1">
        <a:spcBef>
          <a:spcPct val="0"/>
        </a:spcBef>
        <a:buNone/>
        <a:defRPr sz="2800" kern="1200">
          <a:solidFill>
            <a:schemeClr val="tx2">
              <a:lumMod val="60000"/>
              <a:lumOff val="40000"/>
            </a:schemeClr>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UC+M_04180_UnveilingMat16.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1717675"/>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5" name="Text Placeholder 2"/>
          <p:cNvSpPr>
            <a:spLocks noGrp="1"/>
          </p:cNvSpPr>
          <p:nvPr>
            <p:ph type="body" idx="1"/>
          </p:nvPr>
        </p:nvSpPr>
        <p:spPr>
          <a:xfrm>
            <a:off x="1104900" y="3043238"/>
            <a:ext cx="6261100" cy="3154362"/>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2015773711"/>
      </p:ext>
    </p:extLst>
  </p:cSld>
  <p:clrMap bg1="lt1" tx1="dk1" bg2="lt2" tx2="dk2" accent1="accent1" accent2="accent2" accent3="accent3" accent4="accent4" accent5="accent5" accent6="accent6" hlink="hlink" folHlink="folHlink"/>
  <p:sldLayoutIdLst>
    <p:sldLayoutId id="2147483731" r:id="rId1"/>
  </p:sldLayoutIdLst>
  <p:txStyles>
    <p:titleStyle>
      <a:lvl1pPr algn="l" defTabSz="191944" rtl="0" eaLnBrk="1" latinLnBrk="0" hangingPunct="1">
        <a:spcBef>
          <a:spcPct val="0"/>
        </a:spcBef>
        <a:buNone/>
        <a:defRPr sz="2800" kern="1200">
          <a:solidFill>
            <a:srgbClr val="005191"/>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17.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1104900" y="1196975"/>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5" name="Text Placeholder 2"/>
          <p:cNvSpPr>
            <a:spLocks noGrp="1"/>
          </p:cNvSpPr>
          <p:nvPr>
            <p:ph type="body" idx="1"/>
          </p:nvPr>
        </p:nvSpPr>
        <p:spPr>
          <a:xfrm>
            <a:off x="1104900" y="2522538"/>
            <a:ext cx="6261100" cy="2925762"/>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3250747546"/>
      </p:ext>
    </p:extLst>
  </p:cSld>
  <p:clrMap bg1="lt1" tx1="dk1" bg2="lt2" tx2="dk2" accent1="accent1" accent2="accent2" accent3="accent3" accent4="accent4" accent5="accent5" accent6="accent6" hlink="hlink" folHlink="folHlink"/>
  <p:sldLayoutIdLst>
    <p:sldLayoutId id="2147483732" r:id="rId1"/>
  </p:sldLayoutIdLst>
  <p:txStyles>
    <p:titleStyle>
      <a:lvl1pPr algn="l" defTabSz="457039" rtl="0" eaLnBrk="1" latinLnBrk="0" hangingPunct="1">
        <a:spcBef>
          <a:spcPct val="0"/>
        </a:spcBef>
        <a:buNone/>
        <a:defRPr sz="2800" kern="1200" cap="none">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bg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bg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bg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bg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bg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18.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1196975"/>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4" name="Text Placeholder 2"/>
          <p:cNvSpPr>
            <a:spLocks noGrp="1"/>
          </p:cNvSpPr>
          <p:nvPr>
            <p:ph type="body" idx="1"/>
          </p:nvPr>
        </p:nvSpPr>
        <p:spPr>
          <a:xfrm>
            <a:off x="1104900" y="2522538"/>
            <a:ext cx="6261100" cy="2925762"/>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3712293339"/>
      </p:ext>
    </p:extLst>
  </p:cSld>
  <p:clrMap bg1="lt1" tx1="dk1" bg2="lt2" tx2="dk2" accent1="accent1" accent2="accent2" accent3="accent3" accent4="accent4" accent5="accent5" accent6="accent6" hlink="hlink" folHlink="folHlink"/>
  <p:sldLayoutIdLst>
    <p:sldLayoutId id="2147483733" r:id="rId1"/>
  </p:sldLayoutIdLst>
  <p:txStyles>
    <p:titleStyle>
      <a:lvl1pPr algn="l" defTabSz="457039" rtl="0" eaLnBrk="1" latinLnBrk="0" hangingPunct="1">
        <a:spcBef>
          <a:spcPct val="0"/>
        </a:spcBef>
        <a:buNone/>
        <a:defRPr sz="2800" kern="1200" cap="none">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bg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bg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bg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bg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bg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457200" y="2052638"/>
            <a:ext cx="82296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Tree>
    <p:extLst>
      <p:ext uri="{BB962C8B-B14F-4D97-AF65-F5344CB8AC3E}">
        <p14:creationId xmlns:p14="http://schemas.microsoft.com/office/powerpoint/2010/main" val="2721673740"/>
      </p:ext>
    </p:extLst>
  </p:cSld>
  <p:clrMap bg1="lt1" tx1="dk1" bg2="lt2" tx2="dk2" accent1="accent1" accent2="accent2" accent3="accent3" accent4="accent4" accent5="accent5" accent6="accent6" hlink="hlink" folHlink="folHlink"/>
  <p:sldLayoutIdLst>
    <p:sldLayoutId id="2147483719" r:id="rId1"/>
  </p:sldLayoutIdLst>
  <p:txStyles>
    <p:titleStyle>
      <a:lvl1pPr algn="ctr" defTabSz="457039" rtl="0" eaLnBrk="1" latinLnBrk="0" hangingPunct="1">
        <a:spcBef>
          <a:spcPct val="0"/>
        </a:spcBef>
        <a:buNone/>
        <a:defRPr sz="3600" kern="1200" cap="all">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3.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457200" y="2078038"/>
            <a:ext cx="82296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Tree>
    <p:extLst>
      <p:ext uri="{BB962C8B-B14F-4D97-AF65-F5344CB8AC3E}">
        <p14:creationId xmlns:p14="http://schemas.microsoft.com/office/powerpoint/2010/main" val="839486021"/>
      </p:ext>
    </p:extLst>
  </p:cSld>
  <p:clrMap bg1="lt1" tx1="dk1" bg2="lt2" tx2="dk2" accent1="accent1" accent2="accent2" accent3="accent3" accent4="accent4" accent5="accent5" accent6="accent6" hlink="hlink" folHlink="folHlink"/>
  <p:sldLayoutIdLst>
    <p:sldLayoutId id="2147483720" r:id="rId1"/>
  </p:sldLayoutIdLst>
  <p:txStyles>
    <p:titleStyle>
      <a:lvl1pPr algn="ctr" defTabSz="457039" rtl="0" eaLnBrk="1" latinLnBrk="0" hangingPunct="1">
        <a:spcBef>
          <a:spcPct val="0"/>
        </a:spcBef>
        <a:buNone/>
        <a:defRPr sz="3600" kern="1200" cap="all">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4.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927100" y="774700"/>
            <a:ext cx="4127500" cy="26162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Tree>
    <p:extLst>
      <p:ext uri="{BB962C8B-B14F-4D97-AF65-F5344CB8AC3E}">
        <p14:creationId xmlns:p14="http://schemas.microsoft.com/office/powerpoint/2010/main" val="1399013443"/>
      </p:ext>
    </p:extLst>
  </p:cSld>
  <p:clrMap bg1="lt1" tx1="dk1" bg2="lt2" tx2="dk2" accent1="accent1" accent2="accent2" accent3="accent3" accent4="accent4" accent5="accent5" accent6="accent6" hlink="hlink" folHlink="folHlink"/>
  <p:sldLayoutIdLst>
    <p:sldLayoutId id="2147483722" r:id="rId1"/>
  </p:sldLayoutIdLst>
  <p:txStyles>
    <p:titleStyle>
      <a:lvl1pPr algn="l" defTabSz="457039" rtl="0" eaLnBrk="1" latinLnBrk="0" hangingPunct="1">
        <a:spcBef>
          <a:spcPct val="0"/>
        </a:spcBef>
        <a:buNone/>
        <a:defRPr sz="3600" kern="1200">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5.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457200" y="3957638"/>
            <a:ext cx="82296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Tree>
    <p:extLst>
      <p:ext uri="{BB962C8B-B14F-4D97-AF65-F5344CB8AC3E}">
        <p14:creationId xmlns:p14="http://schemas.microsoft.com/office/powerpoint/2010/main" val="2050879991"/>
      </p:ext>
    </p:extLst>
  </p:cSld>
  <p:clrMap bg1="lt1" tx1="dk1" bg2="lt2" tx2="dk2" accent1="accent1" accent2="accent2" accent3="accent3" accent4="accent4" accent5="accent5" accent6="accent6" hlink="hlink" folHlink="folHlink"/>
  <p:sldLayoutIdLst>
    <p:sldLayoutId id="2147483723" r:id="rId1"/>
  </p:sldLayoutIdLst>
  <p:txStyles>
    <p:titleStyle>
      <a:lvl1pPr algn="ctr" defTabSz="457039" rtl="0" eaLnBrk="1" latinLnBrk="0" hangingPunct="1">
        <a:spcBef>
          <a:spcPct val="0"/>
        </a:spcBef>
        <a:buNone/>
        <a:defRPr sz="3600" kern="1200" cap="all">
          <a:solidFill>
            <a:srgbClr val="005294"/>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6.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706438"/>
            <a:ext cx="66040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4" name="Text Placeholder 2"/>
          <p:cNvSpPr>
            <a:spLocks noGrp="1"/>
          </p:cNvSpPr>
          <p:nvPr>
            <p:ph type="body" idx="1"/>
          </p:nvPr>
        </p:nvSpPr>
        <p:spPr>
          <a:xfrm>
            <a:off x="1104900" y="2032001"/>
            <a:ext cx="6604000" cy="3822700"/>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2527882418"/>
      </p:ext>
    </p:extLst>
  </p:cSld>
  <p:clrMap bg1="lt1" tx1="dk1" bg2="lt2" tx2="dk2" accent1="accent1" accent2="accent2" accent3="accent3" accent4="accent4" accent5="accent5" accent6="accent6" hlink="hlink" folHlink="folHlink"/>
  <p:sldLayoutIdLst>
    <p:sldLayoutId id="2147483716"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7.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12" name="Text Placeholder 2"/>
          <p:cNvSpPr>
            <a:spLocks noGrp="1"/>
          </p:cNvSpPr>
          <p:nvPr>
            <p:ph type="body" idx="1"/>
          </p:nvPr>
        </p:nvSpPr>
        <p:spPr>
          <a:xfrm>
            <a:off x="1104900" y="2032000"/>
            <a:ext cx="6261100" cy="4152899"/>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70054874"/>
      </p:ext>
    </p:extLst>
  </p:cSld>
  <p:clrMap bg1="lt1" tx1="dk1" bg2="lt2" tx2="dk2" accent1="accent1" accent2="accent2" accent3="accent3" accent4="accent4" accent5="accent5" accent6="accent6" hlink="hlink" folHlink="folHlink"/>
  <p:sldLayoutIdLst>
    <p:sldLayoutId id="2147483724"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UC+M_04180_UnveilingMat8.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descr="UC+M_04180_UnveilingMat8.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6" name="Text Placeholder 2"/>
          <p:cNvSpPr>
            <a:spLocks noGrp="1"/>
          </p:cNvSpPr>
          <p:nvPr>
            <p:ph type="body" idx="1"/>
          </p:nvPr>
        </p:nvSpPr>
        <p:spPr>
          <a:xfrm>
            <a:off x="1104900" y="2032000"/>
            <a:ext cx="6261100" cy="4152899"/>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1625054339"/>
      </p:ext>
    </p:extLst>
  </p:cSld>
  <p:clrMap bg1="lt1" tx1="dk1" bg2="lt2" tx2="dk2" accent1="accent1" accent2="accent2" accent3="accent3" accent4="accent4" accent5="accent5" accent6="accent6" hlink="hlink" folHlink="folHlink"/>
  <p:sldLayoutIdLst>
    <p:sldLayoutId id="2147483725"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9.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3073400" y="858838"/>
            <a:ext cx="54737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4" name="Text Placeholder 2"/>
          <p:cNvSpPr>
            <a:spLocks noGrp="1"/>
          </p:cNvSpPr>
          <p:nvPr>
            <p:ph type="body" idx="1"/>
          </p:nvPr>
        </p:nvSpPr>
        <p:spPr>
          <a:xfrm>
            <a:off x="3073400" y="2197102"/>
            <a:ext cx="5473700" cy="3390898"/>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2525386287"/>
      </p:ext>
    </p:extLst>
  </p:cSld>
  <p:clrMap bg1="lt1" tx1="dk1" bg2="lt2" tx2="dk2" accent1="accent1" accent2="accent2" accent3="accent3" accent4="accent4" accent5="accent5" accent6="accent6" hlink="hlink" folHlink="folHlink"/>
  <p:sldLayoutIdLst>
    <p:sldLayoutId id="2147483726"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1" Type="http://schemas.openxmlformats.org/officeDocument/2006/relationships/image" Target="../media/image27.png"/><Relationship Id="rId1" Type="http://schemas.openxmlformats.org/officeDocument/2006/relationships/slideLayout" Target="../slideLayouts/slideLayout11.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8.JPG"/><Relationship Id="rId3" Type="http://schemas.openxmlformats.org/officeDocument/2006/relationships/image" Target="../media/image2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emf"/><Relationship Id="rId5" Type="http://schemas.openxmlformats.org/officeDocument/2006/relationships/image" Target="../media/image33.emf"/><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4.JPG"/><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5793"/>
          <a:stretch/>
        </p:blipFill>
        <p:spPr>
          <a:xfrm>
            <a:off x="-36512" y="0"/>
            <a:ext cx="9180512" cy="6475704"/>
          </a:xfrm>
          <a:prstGeom prst="rect">
            <a:avLst/>
          </a:prstGeom>
        </p:spPr>
      </p:pic>
      <p:sp>
        <p:nvSpPr>
          <p:cNvPr id="2" name="TextBox 1"/>
          <p:cNvSpPr txBox="1"/>
          <p:nvPr/>
        </p:nvSpPr>
        <p:spPr>
          <a:xfrm>
            <a:off x="4486656" y="277969"/>
            <a:ext cx="4657344" cy="3139321"/>
          </a:xfrm>
          <a:prstGeom prst="rect">
            <a:avLst/>
          </a:prstGeom>
          <a:noFill/>
        </p:spPr>
        <p:txBody>
          <a:bodyPr wrap="square" rtlCol="0">
            <a:spAutoFit/>
          </a:bodyPr>
          <a:lstStyle/>
          <a:p>
            <a:r>
              <a:rPr lang="en-CA" sz="4800" dirty="0" smtClean="0"/>
              <a:t>The Endings Project @ UVic</a:t>
            </a:r>
          </a:p>
          <a:p>
            <a:endParaRPr lang="en-US" dirty="0" smtClean="0"/>
          </a:p>
          <a:p>
            <a:r>
              <a:rPr lang="en-US" sz="2800" dirty="0" smtClean="0"/>
              <a:t>Concluding</a:t>
            </a:r>
            <a:r>
              <a:rPr lang="en-US" sz="2800" dirty="0"/>
              <a:t>, Archiving, and Preserving Digital Projects for Long-Term Usability</a:t>
            </a:r>
          </a:p>
        </p:txBody>
      </p:sp>
      <p:sp>
        <p:nvSpPr>
          <p:cNvPr id="3" name="TextBox 2"/>
          <p:cNvSpPr txBox="1"/>
          <p:nvPr/>
        </p:nvSpPr>
        <p:spPr>
          <a:xfrm>
            <a:off x="4791456" y="4790834"/>
            <a:ext cx="4047744" cy="1200329"/>
          </a:xfrm>
          <a:prstGeom prst="rect">
            <a:avLst/>
          </a:prstGeom>
          <a:noFill/>
        </p:spPr>
        <p:txBody>
          <a:bodyPr wrap="square" rtlCol="0">
            <a:spAutoFit/>
          </a:bodyPr>
          <a:lstStyle/>
          <a:p>
            <a:pPr algn="ctr"/>
            <a:r>
              <a:rPr lang="en-CA" dirty="0" smtClean="0"/>
              <a:t>@</a:t>
            </a:r>
            <a:r>
              <a:rPr lang="en-CA" dirty="0" err="1" smtClean="0"/>
              <a:t>RiskNorth</a:t>
            </a:r>
            <a:r>
              <a:rPr lang="en-CA" dirty="0" smtClean="0"/>
              <a:t> 2, Montreal QC, November 2018</a:t>
            </a:r>
          </a:p>
          <a:p>
            <a:pPr algn="ctr"/>
            <a:r>
              <a:rPr lang="en-CA" dirty="0" smtClean="0"/>
              <a:t>Lisa Goddard</a:t>
            </a:r>
          </a:p>
          <a:p>
            <a:pPr algn="ctr"/>
            <a:r>
              <a:rPr lang="en-CA" dirty="0" smtClean="0"/>
              <a:t>University of Victoria Libraries</a:t>
            </a:r>
            <a:endParaRPr lang="en-US" dirty="0"/>
          </a:p>
        </p:txBody>
      </p:sp>
    </p:spTree>
    <p:extLst>
      <p:ext uri="{BB962C8B-B14F-4D97-AF65-F5344CB8AC3E}">
        <p14:creationId xmlns:p14="http://schemas.microsoft.com/office/powerpoint/2010/main" val="11175538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87229" y="5255046"/>
            <a:ext cx="881349" cy="1090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1633728" y="188640"/>
            <a:ext cx="5890600" cy="523220"/>
          </a:xfrm>
          <a:prstGeom prst="rect">
            <a:avLst/>
          </a:prstGeom>
        </p:spPr>
        <p:txBody>
          <a:bodyPr wrap="square">
            <a:spAutoFit/>
          </a:bodyPr>
          <a:lstStyle/>
          <a:p>
            <a:pPr algn="ctr"/>
            <a:r>
              <a:rPr lang="en-CA" sz="2800" dirty="0" smtClean="0"/>
              <a:t>Compliance Guidelines</a:t>
            </a:r>
            <a:endParaRPr lang="en-US" sz="2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871099"/>
            <a:ext cx="7380312" cy="5006173"/>
          </a:xfrm>
          <a:prstGeom prst="rect">
            <a:avLst/>
          </a:prstGeom>
        </p:spPr>
      </p:pic>
      <p:sp>
        <p:nvSpPr>
          <p:cNvPr id="6" name="Rectangle 5"/>
          <p:cNvSpPr/>
          <p:nvPr/>
        </p:nvSpPr>
        <p:spPr>
          <a:xfrm rot="19962120">
            <a:off x="810312" y="2827145"/>
            <a:ext cx="7648248" cy="923330"/>
          </a:xfrm>
          <a:prstGeom prst="rect">
            <a:avLst/>
          </a:prstGeom>
          <a:noFill/>
        </p:spPr>
        <p:txBody>
          <a:bodyPr wrap="none" lIns="91440" tIns="45720" rIns="91440" bIns="45720">
            <a:spAutoFit/>
          </a:bodyPr>
          <a:lstStyle/>
          <a:p>
            <a:pPr algn="ctr"/>
            <a:r>
              <a:rPr lang="en-CA" sz="5400" b="1" cap="none" spc="0" dirty="0" smtClean="0">
                <a:ln w="6600">
                  <a:solidFill>
                    <a:schemeClr val="accent2"/>
                  </a:solidFill>
                  <a:prstDash val="solid"/>
                </a:ln>
                <a:solidFill>
                  <a:srgbClr val="FFFFFF"/>
                </a:solidFill>
                <a:effectLst>
                  <a:outerShdw dist="38100" dir="2700000" algn="tl" rotWithShape="0">
                    <a:schemeClr val="accent2"/>
                  </a:outerShdw>
                </a:effectLst>
              </a:rPr>
              <a:t>ENDINGS COMPLIANT</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70950397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260648"/>
            <a:ext cx="6261100" cy="562322"/>
          </a:xfrm>
        </p:spPr>
        <p:txBody>
          <a:bodyPr/>
          <a:lstStyle/>
          <a:p>
            <a:pPr algn="ctr"/>
            <a:r>
              <a:rPr lang="en-CA" dirty="0" smtClean="0">
                <a:solidFill>
                  <a:schemeClr val="tx1"/>
                </a:solidFill>
              </a:rPr>
              <a:t>Endings Project Outputs</a:t>
            </a:r>
            <a:endParaRPr lang="en-US" dirty="0">
              <a:solidFill>
                <a:schemeClr val="tx1"/>
              </a:solidFill>
            </a:endParaRPr>
          </a:p>
        </p:txBody>
      </p:sp>
      <p:sp>
        <p:nvSpPr>
          <p:cNvPr id="3" name="Content Placeholder 2"/>
          <p:cNvSpPr>
            <a:spLocks noGrp="1"/>
          </p:cNvSpPr>
          <p:nvPr>
            <p:ph idx="1"/>
          </p:nvPr>
        </p:nvSpPr>
        <p:spPr>
          <a:xfrm>
            <a:off x="611560" y="1268760"/>
            <a:ext cx="8064896" cy="4032448"/>
          </a:xfrm>
        </p:spPr>
        <p:txBody>
          <a:bodyPr>
            <a:normAutofit fontScale="92500" lnSpcReduction="10000"/>
          </a:bodyPr>
          <a:lstStyle/>
          <a:p>
            <a:pPr marL="0" indent="0">
              <a:buNone/>
            </a:pPr>
            <a:r>
              <a:rPr lang="en-CA" dirty="0" smtClean="0"/>
              <a:t>Four (or more) digital editions finished and archived.</a:t>
            </a:r>
            <a:endParaRPr lang="en-CA" sz="1400" dirty="0" smtClean="0"/>
          </a:p>
          <a:p>
            <a:pPr marL="0" indent="0">
              <a:buNone/>
            </a:pPr>
            <a:endParaRPr lang="en-CA" sz="1000" dirty="0"/>
          </a:p>
          <a:p>
            <a:pPr marL="0" indent="0">
              <a:buNone/>
            </a:pPr>
            <a:r>
              <a:rPr lang="en-CA" dirty="0" smtClean="0"/>
              <a:t>Diagnostic tools </a:t>
            </a:r>
          </a:p>
          <a:p>
            <a:pPr marL="0" indent="0">
              <a:buNone/>
            </a:pPr>
            <a:r>
              <a:rPr lang="en-CA" dirty="0" smtClean="0"/>
              <a:t>-  quality control</a:t>
            </a:r>
          </a:p>
          <a:p>
            <a:pPr marL="0" indent="0">
              <a:buNone/>
            </a:pPr>
            <a:r>
              <a:rPr lang="en-CA" dirty="0" smtClean="0"/>
              <a:t>-  help track tasks to completion</a:t>
            </a:r>
          </a:p>
          <a:p>
            <a:pPr marL="0" indent="0">
              <a:buNone/>
            </a:pPr>
            <a:r>
              <a:rPr lang="en-CA" dirty="0" smtClean="0"/>
              <a:t>-  produce documentation</a:t>
            </a:r>
          </a:p>
          <a:p>
            <a:pPr marL="0" indent="0">
              <a:buNone/>
            </a:pPr>
            <a:endParaRPr lang="en-CA" sz="1400" dirty="0" smtClean="0"/>
          </a:p>
          <a:p>
            <a:pPr marL="0" indent="0">
              <a:buNone/>
            </a:pPr>
            <a:r>
              <a:rPr lang="en-CA" dirty="0" smtClean="0"/>
              <a:t>Set of principles/guidelines for ending and archiving projects.</a:t>
            </a:r>
          </a:p>
          <a:p>
            <a:pPr marL="0" indent="0">
              <a:buNone/>
            </a:pPr>
            <a:endParaRPr lang="en-CA" sz="1300" dirty="0"/>
          </a:p>
          <a:p>
            <a:pPr marL="0" indent="0">
              <a:buNone/>
            </a:pPr>
            <a:r>
              <a:rPr lang="en-CA" dirty="0" smtClean="0"/>
              <a:t>Preservation readiness assessment quiz. </a:t>
            </a:r>
            <a:endParaRPr lang="en-CA" dirty="0" smtClean="0"/>
          </a:p>
          <a:p>
            <a:pPr marL="0" indent="0">
              <a:buNone/>
            </a:pPr>
            <a:endParaRPr lang="en-CA" sz="1400" dirty="0"/>
          </a:p>
          <a:p>
            <a:pPr marL="0" indent="0">
              <a:buNone/>
            </a:pPr>
            <a:r>
              <a:rPr lang="en-CA" dirty="0" smtClean="0"/>
              <a:t>Training materials for DH researchers. </a:t>
            </a:r>
            <a:endParaRPr lang="en-US" dirty="0"/>
          </a:p>
        </p:txBody>
      </p:sp>
    </p:spTree>
    <p:extLst>
      <p:ext uri="{BB962C8B-B14F-4D97-AF65-F5344CB8AC3E}">
        <p14:creationId xmlns:p14="http://schemas.microsoft.com/office/powerpoint/2010/main" val="197046141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87229" y="5290658"/>
            <a:ext cx="881349" cy="1090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6235" t="21395" r="8305" b="18431"/>
          <a:stretch/>
        </p:blipFill>
        <p:spPr>
          <a:xfrm>
            <a:off x="2279826" y="985071"/>
            <a:ext cx="1446640" cy="1455156"/>
          </a:xfrm>
          <a:prstGeom prst="rect">
            <a:avLst/>
          </a:prstGeom>
        </p:spPr>
      </p:pic>
      <p:pic>
        <p:nvPicPr>
          <p:cNvPr id="6" name="Picture 5"/>
          <p:cNvPicPr>
            <a:picLocks noChangeAspect="1"/>
          </p:cNvPicPr>
          <p:nvPr/>
        </p:nvPicPr>
        <p:blipFill rotWithShape="1">
          <a:blip r:embed="rId3"/>
          <a:srcRect l="7119" b="36379"/>
          <a:stretch/>
        </p:blipFill>
        <p:spPr>
          <a:xfrm>
            <a:off x="3993474" y="1003418"/>
            <a:ext cx="1448559" cy="1417470"/>
          </a:xfrm>
          <a:prstGeom prst="rect">
            <a:avLst/>
          </a:prstGeom>
        </p:spPr>
      </p:pic>
      <p:pic>
        <p:nvPicPr>
          <p:cNvPr id="7" name="Picture 6"/>
          <p:cNvPicPr>
            <a:picLocks noChangeAspect="1"/>
          </p:cNvPicPr>
          <p:nvPr/>
        </p:nvPicPr>
        <p:blipFill rotWithShape="1">
          <a:blip r:embed="rId4"/>
          <a:srcRect l="12306" r="17187" b="24680"/>
          <a:stretch/>
        </p:blipFill>
        <p:spPr>
          <a:xfrm>
            <a:off x="5722432" y="984670"/>
            <a:ext cx="1377053" cy="1471046"/>
          </a:xfrm>
          <a:prstGeom prst="rect">
            <a:avLst/>
          </a:prstGeom>
        </p:spPr>
      </p:pic>
      <p:pic>
        <p:nvPicPr>
          <p:cNvPr id="8" name="Picture 7"/>
          <p:cNvPicPr>
            <a:picLocks noChangeAspect="1"/>
          </p:cNvPicPr>
          <p:nvPr/>
        </p:nvPicPr>
        <p:blipFill rotWithShape="1">
          <a:blip r:embed="rId5"/>
          <a:srcRect b="27070"/>
          <a:stretch/>
        </p:blipFill>
        <p:spPr>
          <a:xfrm>
            <a:off x="7391854" y="984670"/>
            <a:ext cx="1360083" cy="1417013"/>
          </a:xfrm>
          <a:prstGeom prst="rect">
            <a:avLst/>
          </a:prstGeom>
        </p:spPr>
      </p:pic>
      <p:pic>
        <p:nvPicPr>
          <p:cNvPr id="10" name="Picture 9"/>
          <p:cNvPicPr>
            <a:picLocks noChangeAspect="1"/>
          </p:cNvPicPr>
          <p:nvPr/>
        </p:nvPicPr>
        <p:blipFill rotWithShape="1">
          <a:blip r:embed="rId6"/>
          <a:srcRect l="19034" r="36322" b="22598"/>
          <a:stretch/>
        </p:blipFill>
        <p:spPr>
          <a:xfrm>
            <a:off x="6676774" y="2911969"/>
            <a:ext cx="1337162" cy="1421677"/>
          </a:xfrm>
          <a:prstGeom prst="rect">
            <a:avLst/>
          </a:prstGeom>
        </p:spPr>
      </p:pic>
      <p:pic>
        <p:nvPicPr>
          <p:cNvPr id="11" name="Picture 10"/>
          <p:cNvPicPr>
            <a:picLocks noChangeAspect="1"/>
          </p:cNvPicPr>
          <p:nvPr/>
        </p:nvPicPr>
        <p:blipFill rotWithShape="1">
          <a:blip r:embed="rId7"/>
          <a:srcRect l="6830" r="7285"/>
          <a:stretch/>
        </p:blipFill>
        <p:spPr>
          <a:xfrm>
            <a:off x="4712600" y="2917346"/>
            <a:ext cx="1392323" cy="1444052"/>
          </a:xfrm>
          <a:prstGeom prst="rect">
            <a:avLst/>
          </a:prstGeom>
        </p:spPr>
      </p:pic>
      <p:pic>
        <p:nvPicPr>
          <p:cNvPr id="12" name="Picture 11"/>
          <p:cNvPicPr>
            <a:picLocks noChangeAspect="1"/>
          </p:cNvPicPr>
          <p:nvPr/>
        </p:nvPicPr>
        <p:blipFill rotWithShape="1">
          <a:blip r:embed="rId8"/>
          <a:srcRect l="12395" t="2207" r="9482" b="13325"/>
          <a:stretch/>
        </p:blipFill>
        <p:spPr>
          <a:xfrm>
            <a:off x="2755797" y="2902047"/>
            <a:ext cx="1324024" cy="1431599"/>
          </a:xfrm>
          <a:prstGeom prst="rect">
            <a:avLst/>
          </a:prstGeom>
        </p:spPr>
      </p:pic>
      <p:pic>
        <p:nvPicPr>
          <p:cNvPr id="13" name="Picture 12"/>
          <p:cNvPicPr>
            <a:picLocks noChangeAspect="1"/>
          </p:cNvPicPr>
          <p:nvPr/>
        </p:nvPicPr>
        <p:blipFill rotWithShape="1">
          <a:blip r:embed="rId9"/>
          <a:srcRect l="11911" t="8556" r="12456" b="36233"/>
          <a:stretch/>
        </p:blipFill>
        <p:spPr>
          <a:xfrm>
            <a:off x="2740495" y="4682475"/>
            <a:ext cx="1324025" cy="1449793"/>
          </a:xfrm>
          <a:prstGeom prst="rect">
            <a:avLst/>
          </a:prstGeom>
        </p:spPr>
      </p:pic>
      <p:pic>
        <p:nvPicPr>
          <p:cNvPr id="14" name="Picture 13"/>
          <p:cNvPicPr>
            <a:picLocks noChangeAspect="1"/>
          </p:cNvPicPr>
          <p:nvPr/>
        </p:nvPicPr>
        <p:blipFill rotWithShape="1">
          <a:blip r:embed="rId10"/>
          <a:srcRect l="11912" t="8556" r="16137" b="41327"/>
          <a:stretch/>
        </p:blipFill>
        <p:spPr>
          <a:xfrm>
            <a:off x="4723405" y="4697773"/>
            <a:ext cx="1372982" cy="1434495"/>
          </a:xfrm>
          <a:prstGeom prst="rect">
            <a:avLst/>
          </a:prstGeom>
        </p:spPr>
      </p:pic>
      <p:pic>
        <p:nvPicPr>
          <p:cNvPr id="15" name="Picture 14"/>
          <p:cNvPicPr>
            <a:picLocks noChangeAspect="1"/>
          </p:cNvPicPr>
          <p:nvPr/>
        </p:nvPicPr>
        <p:blipFill rotWithShape="1">
          <a:blip r:embed="rId11"/>
          <a:srcRect l="15931" t="10262" r="19134" b="41550"/>
          <a:stretch/>
        </p:blipFill>
        <p:spPr>
          <a:xfrm>
            <a:off x="6649166" y="4719307"/>
            <a:ext cx="1269138" cy="1412962"/>
          </a:xfrm>
          <a:prstGeom prst="rect">
            <a:avLst/>
          </a:prstGeom>
        </p:spPr>
      </p:pic>
      <p:sp>
        <p:nvSpPr>
          <p:cNvPr id="16" name="TextBox 15"/>
          <p:cNvSpPr txBox="1"/>
          <p:nvPr/>
        </p:nvSpPr>
        <p:spPr>
          <a:xfrm>
            <a:off x="214208" y="908720"/>
            <a:ext cx="1836068" cy="1554272"/>
          </a:xfrm>
          <a:prstGeom prst="rect">
            <a:avLst/>
          </a:prstGeom>
          <a:noFill/>
        </p:spPr>
        <p:txBody>
          <a:bodyPr wrap="square" rtlCol="0">
            <a:spAutoFit/>
          </a:bodyPr>
          <a:lstStyle/>
          <a:p>
            <a:r>
              <a:rPr lang="en-US" dirty="0" smtClean="0"/>
              <a:t>HUMANITIES</a:t>
            </a:r>
          </a:p>
          <a:p>
            <a:r>
              <a:rPr lang="en-US" dirty="0" smtClean="0"/>
              <a:t>PROFESSORS</a:t>
            </a:r>
          </a:p>
          <a:p>
            <a:endParaRPr lang="en-US" sz="500" dirty="0" smtClean="0"/>
          </a:p>
          <a:p>
            <a:pPr marL="285750" indent="-285750">
              <a:buFont typeface="Arial"/>
              <a:buChar char="•"/>
            </a:pPr>
            <a:r>
              <a:rPr lang="en-US" dirty="0" smtClean="0"/>
              <a:t>English</a:t>
            </a:r>
          </a:p>
          <a:p>
            <a:pPr marL="285750" indent="-285750">
              <a:buFont typeface="Arial"/>
              <a:buChar char="•"/>
            </a:pPr>
            <a:r>
              <a:rPr lang="en-US" dirty="0" smtClean="0"/>
              <a:t>French</a:t>
            </a:r>
          </a:p>
          <a:p>
            <a:pPr marL="285750" indent="-285750">
              <a:buFont typeface="Arial"/>
              <a:buChar char="•"/>
            </a:pPr>
            <a:r>
              <a:rPr lang="en-US" dirty="0" smtClean="0"/>
              <a:t>Linguistics</a:t>
            </a:r>
          </a:p>
        </p:txBody>
      </p:sp>
      <p:sp>
        <p:nvSpPr>
          <p:cNvPr id="17" name="TextBox 16"/>
          <p:cNvSpPr txBox="1"/>
          <p:nvPr/>
        </p:nvSpPr>
        <p:spPr>
          <a:xfrm>
            <a:off x="214208" y="2917346"/>
            <a:ext cx="1836068" cy="646331"/>
          </a:xfrm>
          <a:prstGeom prst="rect">
            <a:avLst/>
          </a:prstGeom>
          <a:noFill/>
        </p:spPr>
        <p:txBody>
          <a:bodyPr wrap="square" rtlCol="0">
            <a:spAutoFit/>
          </a:bodyPr>
          <a:lstStyle/>
          <a:p>
            <a:r>
              <a:rPr lang="en-US" dirty="0" smtClean="0"/>
              <a:t>HUMANITIES</a:t>
            </a:r>
          </a:p>
          <a:p>
            <a:r>
              <a:rPr lang="en-US" dirty="0" smtClean="0"/>
              <a:t>COMPUTING</a:t>
            </a:r>
            <a:endParaRPr lang="en-US" dirty="0"/>
          </a:p>
        </p:txBody>
      </p:sp>
      <p:sp>
        <p:nvSpPr>
          <p:cNvPr id="18" name="TextBox 17"/>
          <p:cNvSpPr txBox="1"/>
          <p:nvPr/>
        </p:nvSpPr>
        <p:spPr>
          <a:xfrm>
            <a:off x="214208" y="4682475"/>
            <a:ext cx="1836068" cy="369332"/>
          </a:xfrm>
          <a:prstGeom prst="rect">
            <a:avLst/>
          </a:prstGeom>
          <a:noFill/>
        </p:spPr>
        <p:txBody>
          <a:bodyPr wrap="square" rtlCol="0">
            <a:spAutoFit/>
          </a:bodyPr>
          <a:lstStyle/>
          <a:p>
            <a:r>
              <a:rPr lang="en-US" dirty="0" smtClean="0"/>
              <a:t>LIBRARIANS</a:t>
            </a:r>
            <a:endParaRPr lang="en-US" dirty="0"/>
          </a:p>
        </p:txBody>
      </p:sp>
      <p:sp>
        <p:nvSpPr>
          <p:cNvPr id="19" name="TextBox 18"/>
          <p:cNvSpPr txBox="1"/>
          <p:nvPr/>
        </p:nvSpPr>
        <p:spPr>
          <a:xfrm>
            <a:off x="2503654" y="2420888"/>
            <a:ext cx="1132242" cy="276999"/>
          </a:xfrm>
          <a:prstGeom prst="rect">
            <a:avLst/>
          </a:prstGeom>
          <a:noFill/>
        </p:spPr>
        <p:txBody>
          <a:bodyPr wrap="square" rtlCol="0">
            <a:spAutoFit/>
          </a:bodyPr>
          <a:lstStyle/>
          <a:p>
            <a:r>
              <a:rPr lang="en-US" sz="1200" dirty="0" smtClean="0"/>
              <a:t>Claire Carlin</a:t>
            </a:r>
            <a:endParaRPr lang="en-US" sz="1200" dirty="0"/>
          </a:p>
        </p:txBody>
      </p:sp>
      <p:sp>
        <p:nvSpPr>
          <p:cNvPr id="20" name="TextBox 19"/>
          <p:cNvSpPr txBox="1"/>
          <p:nvPr/>
        </p:nvSpPr>
        <p:spPr>
          <a:xfrm>
            <a:off x="5783031" y="2420888"/>
            <a:ext cx="1316454" cy="276999"/>
          </a:xfrm>
          <a:prstGeom prst="rect">
            <a:avLst/>
          </a:prstGeom>
          <a:noFill/>
        </p:spPr>
        <p:txBody>
          <a:bodyPr wrap="square" rtlCol="0">
            <a:spAutoFit/>
          </a:bodyPr>
          <a:lstStyle/>
          <a:p>
            <a:r>
              <a:rPr lang="en-US" sz="1200" dirty="0" smtClean="0"/>
              <a:t>Janelle </a:t>
            </a:r>
            <a:r>
              <a:rPr lang="en-US" sz="1200" dirty="0" err="1" smtClean="0"/>
              <a:t>Jenstad</a:t>
            </a:r>
            <a:endParaRPr lang="en-US" sz="1200" dirty="0"/>
          </a:p>
        </p:txBody>
      </p:sp>
      <p:sp>
        <p:nvSpPr>
          <p:cNvPr id="21" name="TextBox 20"/>
          <p:cNvSpPr txBox="1"/>
          <p:nvPr/>
        </p:nvSpPr>
        <p:spPr>
          <a:xfrm>
            <a:off x="7235486" y="2428826"/>
            <a:ext cx="2078505" cy="276999"/>
          </a:xfrm>
          <a:prstGeom prst="rect">
            <a:avLst/>
          </a:prstGeom>
          <a:noFill/>
        </p:spPr>
        <p:txBody>
          <a:bodyPr wrap="square" rtlCol="0">
            <a:spAutoFit/>
          </a:bodyPr>
          <a:lstStyle/>
          <a:p>
            <a:r>
              <a:rPr lang="en-US" sz="1200" dirty="0" smtClean="0"/>
              <a:t>Elizabeth Grove-White</a:t>
            </a:r>
            <a:endParaRPr lang="en-US" sz="1200" dirty="0"/>
          </a:p>
        </p:txBody>
      </p:sp>
      <p:sp>
        <p:nvSpPr>
          <p:cNvPr id="22" name="TextBox 21"/>
          <p:cNvSpPr txBox="1"/>
          <p:nvPr/>
        </p:nvSpPr>
        <p:spPr>
          <a:xfrm>
            <a:off x="2854746" y="4361398"/>
            <a:ext cx="1285206" cy="276999"/>
          </a:xfrm>
          <a:prstGeom prst="rect">
            <a:avLst/>
          </a:prstGeom>
          <a:noFill/>
        </p:spPr>
        <p:txBody>
          <a:bodyPr wrap="square" rtlCol="0">
            <a:spAutoFit/>
          </a:bodyPr>
          <a:lstStyle/>
          <a:p>
            <a:r>
              <a:rPr lang="en-US" sz="1200" dirty="0" smtClean="0"/>
              <a:t>Martin Holmes</a:t>
            </a:r>
            <a:endParaRPr lang="en-US" sz="1200" dirty="0"/>
          </a:p>
        </p:txBody>
      </p:sp>
      <p:sp>
        <p:nvSpPr>
          <p:cNvPr id="23" name="TextBox 22"/>
          <p:cNvSpPr txBox="1"/>
          <p:nvPr/>
        </p:nvSpPr>
        <p:spPr>
          <a:xfrm>
            <a:off x="4788024" y="4376137"/>
            <a:ext cx="1285206" cy="276999"/>
          </a:xfrm>
          <a:prstGeom prst="rect">
            <a:avLst/>
          </a:prstGeom>
          <a:noFill/>
        </p:spPr>
        <p:txBody>
          <a:bodyPr wrap="square" rtlCol="0">
            <a:spAutoFit/>
          </a:bodyPr>
          <a:lstStyle/>
          <a:p>
            <a:r>
              <a:rPr lang="en-US" sz="1200" dirty="0" smtClean="0"/>
              <a:t>Stewart </a:t>
            </a:r>
            <a:r>
              <a:rPr lang="en-US" sz="1200" dirty="0" err="1" smtClean="0"/>
              <a:t>Arneil</a:t>
            </a:r>
            <a:endParaRPr lang="en-US" sz="1200" dirty="0"/>
          </a:p>
        </p:txBody>
      </p:sp>
      <p:sp>
        <p:nvSpPr>
          <p:cNvPr id="24" name="TextBox 23"/>
          <p:cNvSpPr txBox="1"/>
          <p:nvPr/>
        </p:nvSpPr>
        <p:spPr>
          <a:xfrm>
            <a:off x="6815186" y="4376137"/>
            <a:ext cx="1285206" cy="276999"/>
          </a:xfrm>
          <a:prstGeom prst="rect">
            <a:avLst/>
          </a:prstGeom>
          <a:noFill/>
        </p:spPr>
        <p:txBody>
          <a:bodyPr wrap="square" rtlCol="0">
            <a:spAutoFit/>
          </a:bodyPr>
          <a:lstStyle/>
          <a:p>
            <a:r>
              <a:rPr lang="en-US" sz="1200" dirty="0" smtClean="0"/>
              <a:t>Greg Newton</a:t>
            </a:r>
            <a:endParaRPr lang="en-US" sz="1200" dirty="0"/>
          </a:p>
        </p:txBody>
      </p:sp>
      <p:sp>
        <p:nvSpPr>
          <p:cNvPr id="25" name="TextBox 24"/>
          <p:cNvSpPr txBox="1"/>
          <p:nvPr/>
        </p:nvSpPr>
        <p:spPr>
          <a:xfrm>
            <a:off x="3991215" y="2420888"/>
            <a:ext cx="1588897" cy="461665"/>
          </a:xfrm>
          <a:prstGeom prst="rect">
            <a:avLst/>
          </a:prstGeom>
          <a:noFill/>
        </p:spPr>
        <p:txBody>
          <a:bodyPr wrap="square" rtlCol="0">
            <a:spAutoFit/>
          </a:bodyPr>
          <a:lstStyle/>
          <a:p>
            <a:r>
              <a:rPr lang="en-US" sz="1200" dirty="0" err="1" smtClean="0"/>
              <a:t>Ewa</a:t>
            </a:r>
            <a:r>
              <a:rPr lang="en-US" sz="1200" dirty="0" smtClean="0"/>
              <a:t> </a:t>
            </a:r>
            <a:r>
              <a:rPr lang="en-US" sz="1200" dirty="0" err="1" smtClean="0"/>
              <a:t>Czaykowska</a:t>
            </a:r>
            <a:r>
              <a:rPr lang="en-US" sz="1200" dirty="0" smtClean="0"/>
              <a:t>-Higgins</a:t>
            </a:r>
            <a:endParaRPr lang="en-US" sz="1200" dirty="0"/>
          </a:p>
        </p:txBody>
      </p:sp>
      <p:sp>
        <p:nvSpPr>
          <p:cNvPr id="26" name="TextBox 25"/>
          <p:cNvSpPr txBox="1"/>
          <p:nvPr/>
        </p:nvSpPr>
        <p:spPr>
          <a:xfrm>
            <a:off x="2854746" y="6093296"/>
            <a:ext cx="1285206" cy="276999"/>
          </a:xfrm>
          <a:prstGeom prst="rect">
            <a:avLst/>
          </a:prstGeom>
          <a:noFill/>
        </p:spPr>
        <p:txBody>
          <a:bodyPr wrap="square" rtlCol="0">
            <a:spAutoFit/>
          </a:bodyPr>
          <a:lstStyle/>
          <a:p>
            <a:r>
              <a:rPr lang="en-US" sz="1200" dirty="0" smtClean="0"/>
              <a:t>Lisa Goddard</a:t>
            </a:r>
            <a:endParaRPr lang="en-US" sz="1200" dirty="0"/>
          </a:p>
        </p:txBody>
      </p:sp>
      <p:sp>
        <p:nvSpPr>
          <p:cNvPr id="27" name="TextBox 26"/>
          <p:cNvSpPr txBox="1"/>
          <p:nvPr/>
        </p:nvSpPr>
        <p:spPr>
          <a:xfrm>
            <a:off x="4870970" y="6093296"/>
            <a:ext cx="1285206" cy="276999"/>
          </a:xfrm>
          <a:prstGeom prst="rect">
            <a:avLst/>
          </a:prstGeom>
          <a:noFill/>
        </p:spPr>
        <p:txBody>
          <a:bodyPr wrap="square" rtlCol="0">
            <a:spAutoFit/>
          </a:bodyPr>
          <a:lstStyle/>
          <a:p>
            <a:r>
              <a:rPr lang="en-US" sz="1200" dirty="0" smtClean="0"/>
              <a:t>John </a:t>
            </a:r>
            <a:r>
              <a:rPr lang="en-US" sz="1200" dirty="0" err="1" smtClean="0"/>
              <a:t>Durno</a:t>
            </a:r>
            <a:endParaRPr lang="en-US" sz="1200" dirty="0"/>
          </a:p>
        </p:txBody>
      </p:sp>
      <p:sp>
        <p:nvSpPr>
          <p:cNvPr id="28" name="TextBox 27"/>
          <p:cNvSpPr txBox="1"/>
          <p:nvPr/>
        </p:nvSpPr>
        <p:spPr>
          <a:xfrm>
            <a:off x="6815186" y="6093296"/>
            <a:ext cx="1285206" cy="276999"/>
          </a:xfrm>
          <a:prstGeom prst="rect">
            <a:avLst/>
          </a:prstGeom>
          <a:noFill/>
        </p:spPr>
        <p:txBody>
          <a:bodyPr wrap="square" rtlCol="0">
            <a:spAutoFit/>
          </a:bodyPr>
          <a:lstStyle/>
          <a:p>
            <a:r>
              <a:rPr lang="en-US" sz="1200" dirty="0" smtClean="0"/>
              <a:t>Matt </a:t>
            </a:r>
            <a:r>
              <a:rPr lang="en-US" sz="1200" dirty="0" err="1" smtClean="0"/>
              <a:t>Huculak</a:t>
            </a:r>
            <a:endParaRPr lang="en-US" sz="1200" dirty="0"/>
          </a:p>
        </p:txBody>
      </p:sp>
      <p:sp>
        <p:nvSpPr>
          <p:cNvPr id="29" name="TextBox 28"/>
          <p:cNvSpPr txBox="1"/>
          <p:nvPr/>
        </p:nvSpPr>
        <p:spPr>
          <a:xfrm>
            <a:off x="899592" y="159023"/>
            <a:ext cx="7424928" cy="461665"/>
          </a:xfrm>
          <a:prstGeom prst="rect">
            <a:avLst/>
          </a:prstGeom>
          <a:noFill/>
        </p:spPr>
        <p:txBody>
          <a:bodyPr wrap="square" rtlCol="0">
            <a:spAutoFit/>
          </a:bodyPr>
          <a:lstStyle/>
          <a:p>
            <a:pPr algn="ctr"/>
            <a:r>
              <a:rPr lang="en-CA" sz="2400" dirty="0" smtClean="0"/>
              <a:t>ENDINGS </a:t>
            </a:r>
            <a:r>
              <a:rPr lang="en-CA" dirty="0" smtClean="0"/>
              <a:t>- SSHRC Insight - $192,000 - 4 Years</a:t>
            </a:r>
          </a:p>
        </p:txBody>
      </p:sp>
    </p:spTree>
    <p:extLst>
      <p:ext uri="{BB962C8B-B14F-4D97-AF65-F5344CB8AC3E}">
        <p14:creationId xmlns:p14="http://schemas.microsoft.com/office/powerpoint/2010/main" val="133607886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87229" y="5255046"/>
            <a:ext cx="881349" cy="1090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 name="Rectangle 2"/>
          <p:cNvSpPr/>
          <p:nvPr/>
        </p:nvSpPr>
        <p:spPr>
          <a:xfrm>
            <a:off x="641470" y="1967066"/>
            <a:ext cx="7602938" cy="2246769"/>
          </a:xfrm>
          <a:prstGeom prst="rect">
            <a:avLst/>
          </a:prstGeom>
        </p:spPr>
        <p:txBody>
          <a:bodyPr wrap="square">
            <a:spAutoFit/>
          </a:bodyPr>
          <a:lstStyle/>
          <a:p>
            <a:pPr marL="0" marR="0" lvl="0" indent="0" algn="l" defTabSz="457039"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a:rPr>
              <a:t>How </a:t>
            </a:r>
            <a:r>
              <a:rPr lang="en-US" sz="2800" dirty="0" smtClean="0">
                <a:solidFill>
                  <a:prstClr val="black"/>
                </a:solidFill>
                <a:latin typeface="Arial"/>
              </a:rPr>
              <a:t>DO digital humanities</a:t>
            </a:r>
            <a:r>
              <a:rPr kumimoji="0" lang="en-US" sz="2800" b="0" i="0" u="none" strike="noStrike" kern="1200" cap="none" spc="0" normalizeH="0" baseline="0" noProof="0" dirty="0" smtClean="0">
                <a:ln>
                  <a:noFill/>
                </a:ln>
                <a:solidFill>
                  <a:prstClr val="black"/>
                </a:solidFill>
                <a:effectLst/>
                <a:uLnTx/>
                <a:uFillTx/>
                <a:latin typeface="Arial"/>
              </a:rPr>
              <a:t> </a:t>
            </a:r>
            <a:r>
              <a:rPr kumimoji="0" lang="en-US" sz="2800" b="0" i="0" u="none" strike="noStrike" kern="1200" cap="none" spc="0" normalizeH="0" baseline="0" noProof="0" dirty="0">
                <a:ln>
                  <a:noFill/>
                </a:ln>
                <a:solidFill>
                  <a:prstClr val="black"/>
                </a:solidFill>
                <a:effectLst/>
                <a:uLnTx/>
                <a:uFillTx/>
                <a:latin typeface="Arial"/>
              </a:rPr>
              <a:t>projects conclude</a:t>
            </a:r>
            <a:r>
              <a:rPr kumimoji="0" lang="en-US" sz="2800" b="0" i="0" u="none" strike="noStrike" kern="1200" cap="none" spc="0" normalizeH="0" baseline="0" noProof="0" dirty="0" smtClean="0">
                <a:ln>
                  <a:noFill/>
                </a:ln>
                <a:solidFill>
                  <a:prstClr val="black"/>
                </a:solidFill>
                <a:effectLst/>
                <a:uLnTx/>
                <a:uFillTx/>
                <a:latin typeface="Arial"/>
              </a:rPr>
              <a:t>?</a:t>
            </a:r>
          </a:p>
          <a:p>
            <a:pPr marL="0" marR="0" lvl="0" indent="0" algn="l" defTabSz="457039" rtl="0" eaLnBrk="1" fontAlgn="auto" latinLnBrk="0" hangingPunct="1">
              <a:lnSpc>
                <a:spcPct val="100000"/>
              </a:lnSpc>
              <a:spcBef>
                <a:spcPts val="0"/>
              </a:spcBef>
              <a:spcAft>
                <a:spcPts val="0"/>
              </a:spcAft>
              <a:buClrTx/>
              <a:buSzTx/>
              <a:buFontTx/>
              <a:buNone/>
              <a:tabLst/>
              <a:defRPr/>
            </a:pPr>
            <a:endParaRPr lang="en-US" sz="2800" dirty="0">
              <a:solidFill>
                <a:prstClr val="black"/>
              </a:solidFill>
              <a:latin typeface="Arial"/>
            </a:endParaRPr>
          </a:p>
          <a:p>
            <a:pPr>
              <a:defRPr/>
            </a:pPr>
            <a:r>
              <a:rPr lang="en-US" sz="2800" dirty="0">
                <a:solidFill>
                  <a:prstClr val="black"/>
                </a:solidFill>
              </a:rPr>
              <a:t>How SHOULD digital humanities projects conclude?</a:t>
            </a:r>
          </a:p>
          <a:p>
            <a:pPr marL="0" marR="0" lvl="0" indent="0" algn="l" defTabSz="457039"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Arial"/>
            </a:endParaRPr>
          </a:p>
        </p:txBody>
      </p:sp>
      <p:sp>
        <p:nvSpPr>
          <p:cNvPr id="7" name="Title 1"/>
          <p:cNvSpPr>
            <a:spLocks noGrp="1"/>
          </p:cNvSpPr>
          <p:nvPr>
            <p:ph type="title"/>
          </p:nvPr>
        </p:nvSpPr>
        <p:spPr>
          <a:xfrm>
            <a:off x="1335236" y="260648"/>
            <a:ext cx="6261100" cy="792088"/>
          </a:xfrm>
        </p:spPr>
        <p:txBody>
          <a:bodyPr>
            <a:normAutofit/>
          </a:bodyPr>
          <a:lstStyle/>
          <a:p>
            <a:pPr algn="ctr"/>
            <a:r>
              <a:rPr lang="en-CA" sz="3200" dirty="0" smtClean="0">
                <a:solidFill>
                  <a:srgbClr val="000000"/>
                </a:solidFill>
              </a:rPr>
              <a:t>Research Questions</a:t>
            </a:r>
            <a:endParaRPr lang="en-US" sz="3200" dirty="0">
              <a:solidFill>
                <a:srgbClr val="000000"/>
              </a:solidFill>
            </a:endParaRPr>
          </a:p>
        </p:txBody>
      </p:sp>
    </p:spTree>
    <p:extLst>
      <p:ext uri="{BB962C8B-B14F-4D97-AF65-F5344CB8AC3E}">
        <p14:creationId xmlns:p14="http://schemas.microsoft.com/office/powerpoint/2010/main" val="32499581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1180" y="2032001"/>
            <a:ext cx="6981180" cy="1685031"/>
          </a:xfrm>
        </p:spPr>
        <p:txBody>
          <a:bodyPr>
            <a:noAutofit/>
          </a:bodyPr>
          <a:lstStyle/>
          <a:p>
            <a:pPr marL="0" indent="0">
              <a:buNone/>
            </a:pPr>
            <a:r>
              <a:rPr lang="en-CA" sz="2800" dirty="0" smtClean="0"/>
              <a:t>Survey of DH project leads</a:t>
            </a:r>
            <a:r>
              <a:rPr lang="en-CA" sz="2800" dirty="0"/>
              <a:t>:</a:t>
            </a:r>
            <a:r>
              <a:rPr lang="en-CA" sz="2800" dirty="0" smtClean="0"/>
              <a:t> 127 responses</a:t>
            </a:r>
          </a:p>
          <a:p>
            <a:pPr marL="0" indent="0">
              <a:buNone/>
            </a:pPr>
            <a:endParaRPr lang="en-CA" sz="1200" dirty="0" smtClean="0"/>
          </a:p>
          <a:p>
            <a:pPr marL="0" indent="0">
              <a:buNone/>
            </a:pPr>
            <a:r>
              <a:rPr lang="en-CA" sz="2800" dirty="0" smtClean="0"/>
              <a:t>In-depth interviews: 27 </a:t>
            </a:r>
            <a:endParaRPr lang="en-CA" sz="2800" dirty="0"/>
          </a:p>
        </p:txBody>
      </p:sp>
      <p:sp>
        <p:nvSpPr>
          <p:cNvPr id="4" name="Title 3"/>
          <p:cNvSpPr>
            <a:spLocks noGrp="1"/>
          </p:cNvSpPr>
          <p:nvPr>
            <p:ph type="title"/>
          </p:nvPr>
        </p:nvSpPr>
        <p:spPr>
          <a:xfrm>
            <a:off x="467544" y="490517"/>
            <a:ext cx="8424936" cy="553998"/>
          </a:xfrm>
          <a:prstGeom prst="rect">
            <a:avLst/>
          </a:prstGeom>
        </p:spPr>
        <p:txBody>
          <a:bodyPr wrap="square">
            <a:spAutoFit/>
          </a:bodyPr>
          <a:lstStyle/>
          <a:p>
            <a:pPr marL="0" marR="0" lvl="0" indent="0" algn="l" defTabSz="457039" rtl="0" eaLnBrk="1" fontAlgn="auto" latinLnBrk="0" hangingPunct="1">
              <a:lnSpc>
                <a:spcPct val="100000"/>
              </a:lnSpc>
              <a:spcBef>
                <a:spcPts val="0"/>
              </a:spcBef>
              <a:spcAft>
                <a:spcPts val="0"/>
              </a:spcAft>
              <a:buClrTx/>
              <a:buSzTx/>
              <a:buFontTx/>
              <a:buNone/>
              <a:tabLst/>
              <a:defRPr/>
            </a:pPr>
            <a:r>
              <a:rPr kumimoji="0" lang="en-CA" sz="3000" b="0" i="0" u="none" strike="noStrike" kern="1200" cap="none" spc="0" normalizeH="0" baseline="0" noProof="0" dirty="0" smtClean="0">
                <a:ln>
                  <a:noFill/>
                </a:ln>
                <a:solidFill>
                  <a:prstClr val="black"/>
                </a:solidFill>
                <a:effectLst/>
                <a:uLnTx/>
                <a:uFillTx/>
                <a:latin typeface="Arial"/>
                <a:ea typeface="+mn-ea"/>
                <a:cs typeface="+mn-cs"/>
              </a:rPr>
              <a:t>How</a:t>
            </a:r>
            <a:r>
              <a:rPr kumimoji="0" lang="en-CA" sz="3000" b="0" i="0" u="none" strike="noStrike" kern="1200" cap="none" spc="0" normalizeH="0" noProof="0" dirty="0" smtClean="0">
                <a:ln>
                  <a:noFill/>
                </a:ln>
                <a:solidFill>
                  <a:prstClr val="black"/>
                </a:solidFill>
                <a:effectLst/>
                <a:uLnTx/>
                <a:uFillTx/>
                <a:latin typeface="Arial"/>
                <a:ea typeface="+mn-ea"/>
                <a:cs typeface="+mn-cs"/>
              </a:rPr>
              <a:t> </a:t>
            </a:r>
            <a:r>
              <a:rPr lang="en-CA" sz="3000" noProof="0" dirty="0" smtClean="0">
                <a:solidFill>
                  <a:prstClr val="black"/>
                </a:solidFill>
                <a:latin typeface="Arial"/>
                <a:ea typeface="+mn-ea"/>
                <a:cs typeface="+mn-cs"/>
              </a:rPr>
              <a:t>DO</a:t>
            </a:r>
            <a:r>
              <a:rPr kumimoji="0" lang="en-CA" sz="3000" b="0" i="0" u="none" strike="noStrike" kern="1200" cap="none" spc="0" normalizeH="0" noProof="0" dirty="0" smtClean="0">
                <a:ln>
                  <a:noFill/>
                </a:ln>
                <a:solidFill>
                  <a:prstClr val="black"/>
                </a:solidFill>
                <a:effectLst/>
                <a:uLnTx/>
                <a:uFillTx/>
                <a:latin typeface="Arial"/>
                <a:ea typeface="+mn-ea"/>
                <a:cs typeface="+mn-cs"/>
              </a:rPr>
              <a:t> digital humanities projects conclude? </a:t>
            </a:r>
            <a:endParaRPr kumimoji="0" lang="en-US" sz="3000" b="0" i="0" u="none" strike="noStrike" kern="1200" cap="none" spc="0" normalizeH="0" baseline="0" noProof="0" dirty="0">
              <a:ln>
                <a:noFill/>
              </a:ln>
              <a:solidFill>
                <a:prstClr val="black"/>
              </a:solidFill>
              <a:effectLst/>
              <a:uLnTx/>
              <a:uFillTx/>
              <a:latin typeface="Arial"/>
              <a:ea typeface="+mn-ea"/>
              <a:cs typeface="+mn-cs"/>
            </a:endParaRPr>
          </a:p>
        </p:txBody>
      </p:sp>
      <p:sp>
        <p:nvSpPr>
          <p:cNvPr id="2" name="TextBox 1"/>
          <p:cNvSpPr txBox="1"/>
          <p:nvPr/>
        </p:nvSpPr>
        <p:spPr>
          <a:xfrm>
            <a:off x="1043608" y="4129916"/>
            <a:ext cx="7056784" cy="523220"/>
          </a:xfrm>
          <a:prstGeom prst="rect">
            <a:avLst/>
          </a:prstGeom>
          <a:noFill/>
        </p:spPr>
        <p:txBody>
          <a:bodyPr wrap="square" rtlCol="0">
            <a:spAutoFit/>
          </a:bodyPr>
          <a:lstStyle/>
          <a:p>
            <a:pPr algn="ctr"/>
            <a:r>
              <a:rPr lang="en-US" sz="2800" dirty="0" smtClean="0"/>
              <a:t>Short answer: They don’t. </a:t>
            </a:r>
            <a:endParaRPr lang="en-US" sz="2800" dirty="0"/>
          </a:p>
        </p:txBody>
      </p:sp>
    </p:spTree>
    <p:extLst>
      <p:ext uri="{BB962C8B-B14F-4D97-AF65-F5344CB8AC3E}">
        <p14:creationId xmlns:p14="http://schemas.microsoft.com/office/powerpoint/2010/main" val="186077856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134938"/>
            <a:ext cx="6261100" cy="917798"/>
          </a:xfrm>
        </p:spPr>
        <p:txBody>
          <a:bodyPr/>
          <a:lstStyle/>
          <a:p>
            <a:pPr algn="ctr"/>
            <a:r>
              <a:rPr lang="en-CA" dirty="0" smtClean="0">
                <a:solidFill>
                  <a:schemeClr val="tx1"/>
                </a:solidFill>
              </a:rPr>
              <a:t>Survey Results (Preliminary)</a:t>
            </a:r>
            <a:endParaRPr lang="en-US" dirty="0">
              <a:solidFill>
                <a:schemeClr val="tx1"/>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20863" b="16743"/>
          <a:stretch/>
        </p:blipFill>
        <p:spPr>
          <a:xfrm>
            <a:off x="683568" y="1066486"/>
            <a:ext cx="7236296" cy="198295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3428999"/>
            <a:ext cx="8424936" cy="1819587"/>
          </a:xfrm>
          <a:prstGeom prst="rect">
            <a:avLst/>
          </a:prstGeom>
        </p:spPr>
      </p:pic>
    </p:spTree>
    <p:extLst>
      <p:ext uri="{BB962C8B-B14F-4D97-AF65-F5344CB8AC3E}">
        <p14:creationId xmlns:p14="http://schemas.microsoft.com/office/powerpoint/2010/main" val="23812143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075698" y="3746235"/>
            <a:ext cx="2920237" cy="426757"/>
          </a:xfrm>
          <a:prstGeom prst="rect">
            <a:avLst/>
          </a:prstGeom>
        </p:spPr>
      </p:pic>
      <p:pic>
        <p:nvPicPr>
          <p:cNvPr id="9" name="Picture 8"/>
          <p:cNvPicPr>
            <a:picLocks noChangeAspect="1"/>
          </p:cNvPicPr>
          <p:nvPr/>
        </p:nvPicPr>
        <p:blipFill>
          <a:blip r:embed="rId3"/>
          <a:stretch>
            <a:fillRect/>
          </a:stretch>
        </p:blipFill>
        <p:spPr>
          <a:xfrm>
            <a:off x="4644008" y="3530211"/>
            <a:ext cx="2920237" cy="426757"/>
          </a:xfrm>
          <a:prstGeom prst="rect">
            <a:avLst/>
          </a:prstGeom>
        </p:spPr>
      </p:pic>
      <p:pic>
        <p:nvPicPr>
          <p:cNvPr id="8" name="Picture 7"/>
          <p:cNvPicPr>
            <a:picLocks noChangeAspect="1"/>
          </p:cNvPicPr>
          <p:nvPr/>
        </p:nvPicPr>
        <p:blipFill>
          <a:blip r:embed="rId3"/>
          <a:stretch>
            <a:fillRect/>
          </a:stretch>
        </p:blipFill>
        <p:spPr>
          <a:xfrm>
            <a:off x="1075699" y="3146259"/>
            <a:ext cx="2920237" cy="426757"/>
          </a:xfrm>
          <a:prstGeom prst="rect">
            <a:avLst/>
          </a:prstGeom>
        </p:spPr>
      </p:pic>
      <p:sp>
        <p:nvSpPr>
          <p:cNvPr id="5" name="Rectangle 4"/>
          <p:cNvSpPr/>
          <p:nvPr/>
        </p:nvSpPr>
        <p:spPr>
          <a:xfrm>
            <a:off x="1077814" y="2492896"/>
            <a:ext cx="2918122" cy="432048"/>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632" y="332656"/>
            <a:ext cx="6261100" cy="792088"/>
          </a:xfrm>
        </p:spPr>
        <p:txBody>
          <a:bodyPr/>
          <a:lstStyle/>
          <a:p>
            <a:pPr algn="ctr"/>
            <a:r>
              <a:rPr lang="en-CA" dirty="0" smtClean="0">
                <a:solidFill>
                  <a:srgbClr val="000000"/>
                </a:solidFill>
              </a:rPr>
              <a:t>Reported Challenges (Preliminary)</a:t>
            </a:r>
            <a:endParaRPr lang="en-US" dirty="0">
              <a:solidFill>
                <a:srgbClr val="000000"/>
              </a:solidFill>
            </a:endParaRPr>
          </a:p>
        </p:txBody>
      </p:sp>
      <p:sp>
        <p:nvSpPr>
          <p:cNvPr id="3" name="Content Placeholder 2"/>
          <p:cNvSpPr>
            <a:spLocks noGrp="1"/>
          </p:cNvSpPr>
          <p:nvPr>
            <p:ph idx="1"/>
          </p:nvPr>
        </p:nvSpPr>
        <p:spPr>
          <a:xfrm>
            <a:off x="1077814" y="1724720"/>
            <a:ext cx="3384376" cy="2784400"/>
          </a:xfrm>
        </p:spPr>
        <p:txBody>
          <a:bodyPr>
            <a:normAutofit/>
          </a:bodyPr>
          <a:lstStyle/>
          <a:p>
            <a:pPr marL="0" indent="0">
              <a:lnSpc>
                <a:spcPct val="150000"/>
              </a:lnSpc>
              <a:buNone/>
            </a:pPr>
            <a:r>
              <a:rPr lang="en-US" dirty="0" smtClean="0"/>
              <a:t>Funding </a:t>
            </a:r>
          </a:p>
          <a:p>
            <a:pPr marL="0" indent="0">
              <a:lnSpc>
                <a:spcPct val="150000"/>
              </a:lnSpc>
              <a:buNone/>
            </a:pPr>
            <a:r>
              <a:rPr lang="en-US" dirty="0"/>
              <a:t>I</a:t>
            </a:r>
            <a:r>
              <a:rPr lang="en-US" dirty="0" smtClean="0"/>
              <a:t>nstitutional support</a:t>
            </a:r>
            <a:endParaRPr lang="en-US" dirty="0"/>
          </a:p>
          <a:p>
            <a:pPr marL="0" indent="0">
              <a:lnSpc>
                <a:spcPct val="150000"/>
              </a:lnSpc>
              <a:buNone/>
            </a:pPr>
            <a:r>
              <a:rPr lang="en-US" dirty="0" smtClean="0"/>
              <a:t>Hosting</a:t>
            </a:r>
            <a:endParaRPr lang="en-US" dirty="0"/>
          </a:p>
          <a:p>
            <a:pPr marL="0" indent="0">
              <a:lnSpc>
                <a:spcPct val="150000"/>
              </a:lnSpc>
              <a:buNone/>
            </a:pPr>
            <a:r>
              <a:rPr lang="en-US" dirty="0" smtClean="0"/>
              <a:t>Documentation</a:t>
            </a:r>
            <a:endParaRPr lang="en-US" dirty="0"/>
          </a:p>
        </p:txBody>
      </p:sp>
      <p:sp>
        <p:nvSpPr>
          <p:cNvPr id="4" name="Rectangle 3"/>
          <p:cNvSpPr/>
          <p:nvPr/>
        </p:nvSpPr>
        <p:spPr>
          <a:xfrm>
            <a:off x="4665712" y="1739236"/>
            <a:ext cx="3506688" cy="2308324"/>
          </a:xfrm>
          <a:prstGeom prst="rect">
            <a:avLst/>
          </a:prstGeom>
        </p:spPr>
        <p:txBody>
          <a:bodyPr wrap="square">
            <a:spAutoFit/>
          </a:bodyPr>
          <a:lstStyle/>
          <a:p>
            <a:pPr>
              <a:lnSpc>
                <a:spcPct val="150000"/>
              </a:lnSpc>
            </a:pPr>
            <a:r>
              <a:rPr lang="en-US" sz="2400" dirty="0"/>
              <a:t>Team </a:t>
            </a:r>
            <a:r>
              <a:rPr lang="en-US" sz="2400" dirty="0" smtClean="0"/>
              <a:t>turnover</a:t>
            </a:r>
          </a:p>
          <a:p>
            <a:pPr>
              <a:lnSpc>
                <a:spcPct val="150000"/>
              </a:lnSpc>
            </a:pPr>
            <a:r>
              <a:rPr lang="en-US" sz="2400" dirty="0" smtClean="0"/>
              <a:t>Project management</a:t>
            </a:r>
          </a:p>
          <a:p>
            <a:pPr>
              <a:lnSpc>
                <a:spcPct val="150000"/>
              </a:lnSpc>
            </a:pPr>
            <a:r>
              <a:rPr lang="en-US" sz="2400" dirty="0" smtClean="0"/>
              <a:t>Academic</a:t>
            </a:r>
            <a:r>
              <a:rPr lang="en-US" sz="2400" dirty="0" smtClean="0"/>
              <a:t> </a:t>
            </a:r>
            <a:r>
              <a:rPr lang="en-US" sz="2400" dirty="0" smtClean="0"/>
              <a:t>merit</a:t>
            </a:r>
          </a:p>
          <a:p>
            <a:pPr>
              <a:lnSpc>
                <a:spcPct val="150000"/>
              </a:lnSpc>
            </a:pPr>
            <a:r>
              <a:rPr lang="en-US" sz="2400" dirty="0" smtClean="0"/>
              <a:t>Rights</a:t>
            </a:r>
            <a:endParaRPr lang="en-US" sz="2400" dirty="0"/>
          </a:p>
        </p:txBody>
      </p:sp>
    </p:spTree>
    <p:extLst>
      <p:ext uri="{BB962C8B-B14F-4D97-AF65-F5344CB8AC3E}">
        <p14:creationId xmlns:p14="http://schemas.microsoft.com/office/powerpoint/2010/main" val="6947758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424936" cy="936104"/>
          </a:xfrm>
        </p:spPr>
        <p:txBody>
          <a:bodyPr/>
          <a:lstStyle/>
          <a:p>
            <a:r>
              <a:rPr lang="en-US" dirty="0" smtClean="0">
                <a:solidFill>
                  <a:schemeClr val="tx1"/>
                </a:solidFill>
              </a:rPr>
              <a:t>How SHOULD digital humanities projects conclude?</a:t>
            </a:r>
            <a:endParaRPr lang="en-US" dirty="0">
              <a:solidFill>
                <a:schemeClr val="tx1"/>
              </a:solidFill>
            </a:endParaRPr>
          </a:p>
        </p:txBody>
      </p:sp>
      <p:sp>
        <p:nvSpPr>
          <p:cNvPr id="4" name="TextBox 3"/>
          <p:cNvSpPr txBox="1"/>
          <p:nvPr/>
        </p:nvSpPr>
        <p:spPr>
          <a:xfrm>
            <a:off x="467544" y="1412776"/>
            <a:ext cx="8352928" cy="3539431"/>
          </a:xfrm>
          <a:prstGeom prst="rect">
            <a:avLst/>
          </a:prstGeom>
          <a:noFill/>
        </p:spPr>
        <p:txBody>
          <a:bodyPr wrap="square" rtlCol="0">
            <a:spAutoFit/>
          </a:bodyPr>
          <a:lstStyle/>
          <a:p>
            <a:r>
              <a:rPr lang="en-US" sz="2800" dirty="0" smtClean="0"/>
              <a:t>The project team will finish, document, and archive four DH projects at UVic.</a:t>
            </a:r>
          </a:p>
          <a:p>
            <a:endParaRPr lang="en-US" sz="2800" dirty="0"/>
          </a:p>
          <a:p>
            <a:pPr marL="457200" indent="-457200">
              <a:buFont typeface="Arial"/>
              <a:buChar char="•"/>
            </a:pPr>
            <a:r>
              <a:rPr lang="en-US" sz="2800" dirty="0"/>
              <a:t>Robert Graves Diary Project </a:t>
            </a:r>
            <a:r>
              <a:rPr lang="en-US" sz="2800" dirty="0" smtClean="0"/>
              <a:t> </a:t>
            </a:r>
          </a:p>
          <a:p>
            <a:pPr marL="457200" indent="-457200">
              <a:buFont typeface="Arial"/>
              <a:buChar char="•"/>
            </a:pPr>
            <a:r>
              <a:rPr lang="en-US" sz="2800" dirty="0"/>
              <a:t>The </a:t>
            </a:r>
            <a:r>
              <a:rPr lang="en-US" sz="2800" dirty="0" err="1"/>
              <a:t>Nxaʔamxčín</a:t>
            </a:r>
            <a:r>
              <a:rPr lang="en-US" sz="2800" dirty="0"/>
              <a:t> Database and </a:t>
            </a:r>
            <a:r>
              <a:rPr lang="en-US" sz="2800" dirty="0" smtClean="0"/>
              <a:t>Dictionary</a:t>
            </a:r>
          </a:p>
          <a:p>
            <a:pPr marL="457200" indent="-457200">
              <a:buFont typeface="Arial"/>
              <a:buChar char="•"/>
            </a:pPr>
            <a:r>
              <a:rPr lang="fr-FR" sz="2800" dirty="0"/>
              <a:t>Le mariage sous l’Ancien Régime</a:t>
            </a:r>
            <a:r>
              <a:rPr lang="en-US" sz="2800" dirty="0" smtClean="0"/>
              <a:t> </a:t>
            </a:r>
          </a:p>
          <a:p>
            <a:pPr marL="457200" indent="-457200">
              <a:buFont typeface="Arial"/>
              <a:buChar char="•"/>
            </a:pPr>
            <a:r>
              <a:rPr lang="en-US" sz="2800" dirty="0"/>
              <a:t>The Map of Early Modern London </a:t>
            </a:r>
            <a:endParaRPr lang="en-US" sz="2800" dirty="0" smtClean="0"/>
          </a:p>
          <a:p>
            <a:pPr marL="457200" indent="-457200">
              <a:buFont typeface="Arial"/>
              <a:buChar char="•"/>
            </a:pPr>
            <a:endParaRPr lang="en-US" sz="2800" dirty="0"/>
          </a:p>
        </p:txBody>
      </p:sp>
    </p:spTree>
    <p:extLst>
      <p:ext uri="{BB962C8B-B14F-4D97-AF65-F5344CB8AC3E}">
        <p14:creationId xmlns:p14="http://schemas.microsoft.com/office/powerpoint/2010/main" val="233212506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956376" y="5240799"/>
            <a:ext cx="883997" cy="1091279"/>
          </a:xfrm>
          <a:prstGeom prst="rect">
            <a:avLst/>
          </a:prstGeom>
        </p:spPr>
      </p:pic>
      <p:pic>
        <p:nvPicPr>
          <p:cNvPr id="4" name="Picture 3"/>
          <p:cNvPicPr>
            <a:picLocks noChangeAspect="1"/>
          </p:cNvPicPr>
          <p:nvPr/>
        </p:nvPicPr>
        <p:blipFill>
          <a:blip r:embed="rId4"/>
          <a:stretch>
            <a:fillRect/>
          </a:stretch>
        </p:blipFill>
        <p:spPr>
          <a:xfrm>
            <a:off x="759792" y="1340768"/>
            <a:ext cx="4662892" cy="1851261"/>
          </a:xfrm>
          <a:prstGeom prst="rect">
            <a:avLst/>
          </a:prstGeom>
        </p:spPr>
      </p:pic>
      <p:pic>
        <p:nvPicPr>
          <p:cNvPr id="5" name="Picture 4"/>
          <p:cNvPicPr>
            <a:picLocks noChangeAspect="1"/>
          </p:cNvPicPr>
          <p:nvPr/>
        </p:nvPicPr>
        <p:blipFill rotWithShape="1">
          <a:blip r:embed="rId5"/>
          <a:srcRect r="63618"/>
          <a:stretch/>
        </p:blipFill>
        <p:spPr>
          <a:xfrm>
            <a:off x="971409" y="4587385"/>
            <a:ext cx="4239658" cy="1451752"/>
          </a:xfrm>
          <a:prstGeom prst="rect">
            <a:avLst/>
          </a:prstGeom>
        </p:spPr>
      </p:pic>
      <p:sp>
        <p:nvSpPr>
          <p:cNvPr id="2" name="Rectangle 1"/>
          <p:cNvSpPr/>
          <p:nvPr/>
        </p:nvSpPr>
        <p:spPr>
          <a:xfrm>
            <a:off x="1043608" y="332656"/>
            <a:ext cx="7109438" cy="523220"/>
          </a:xfrm>
          <a:prstGeom prst="rect">
            <a:avLst/>
          </a:prstGeom>
        </p:spPr>
        <p:txBody>
          <a:bodyPr wrap="none">
            <a:spAutoFit/>
          </a:bodyPr>
          <a:lstStyle/>
          <a:p>
            <a:r>
              <a:rPr lang="en-US" sz="2800" dirty="0" smtClean="0"/>
              <a:t>Archival copy: HTML5</a:t>
            </a:r>
            <a:r>
              <a:rPr lang="en-US" sz="2800" dirty="0"/>
              <a:t>, CSS and JavaScript</a:t>
            </a:r>
            <a:r>
              <a:rPr lang="en-CA" sz="2800" dirty="0"/>
              <a:t> </a:t>
            </a:r>
            <a:endParaRPr lang="en-US" sz="2800" dirty="0"/>
          </a:p>
        </p:txBody>
      </p:sp>
      <p:sp>
        <p:nvSpPr>
          <p:cNvPr id="3" name="Rectangle 2"/>
          <p:cNvSpPr/>
          <p:nvPr/>
        </p:nvSpPr>
        <p:spPr>
          <a:xfrm>
            <a:off x="6084168" y="1663342"/>
            <a:ext cx="2502024" cy="1754327"/>
          </a:xfrm>
          <a:prstGeom prst="rect">
            <a:avLst/>
          </a:prstGeom>
        </p:spPr>
        <p:txBody>
          <a:bodyPr wrap="square">
            <a:spAutoFit/>
          </a:bodyPr>
          <a:lstStyle/>
          <a:p>
            <a:r>
              <a:rPr lang="en-US" dirty="0"/>
              <a:t>Write code modules to generate all the output pages </a:t>
            </a:r>
            <a:r>
              <a:rPr lang="en-US" dirty="0" smtClean="0"/>
              <a:t>needed.</a:t>
            </a:r>
          </a:p>
          <a:p>
            <a:endParaRPr lang="en-US" dirty="0"/>
          </a:p>
          <a:p>
            <a:r>
              <a:rPr lang="en-US" dirty="0" smtClean="0"/>
              <a:t>OR</a:t>
            </a:r>
          </a:p>
          <a:p>
            <a:endParaRPr lang="en-US" dirty="0"/>
          </a:p>
        </p:txBody>
      </p:sp>
      <p:sp>
        <p:nvSpPr>
          <p:cNvPr id="7" name="Rectangle 6"/>
          <p:cNvSpPr/>
          <p:nvPr/>
        </p:nvSpPr>
        <p:spPr>
          <a:xfrm>
            <a:off x="6084168" y="2996952"/>
            <a:ext cx="2862064" cy="1477328"/>
          </a:xfrm>
          <a:prstGeom prst="rect">
            <a:avLst/>
          </a:prstGeom>
        </p:spPr>
        <p:txBody>
          <a:bodyPr wrap="square">
            <a:spAutoFit/>
          </a:bodyPr>
          <a:lstStyle/>
          <a:p>
            <a:endParaRPr lang="en-US" dirty="0" smtClean="0"/>
          </a:p>
          <a:p>
            <a:r>
              <a:rPr lang="en-US" dirty="0" smtClean="0"/>
              <a:t>Process </a:t>
            </a:r>
            <a:r>
              <a:rPr lang="en-US" dirty="0"/>
              <a:t>a version of the actual existing site, using a web crawler to create a static version.</a:t>
            </a:r>
          </a:p>
        </p:txBody>
      </p:sp>
      <p:sp>
        <p:nvSpPr>
          <p:cNvPr id="8" name="Down Arrow 7"/>
          <p:cNvSpPr/>
          <p:nvPr/>
        </p:nvSpPr>
        <p:spPr>
          <a:xfrm>
            <a:off x="2875214" y="3349647"/>
            <a:ext cx="432048" cy="108012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937153" y="2355839"/>
            <a:ext cx="2115422" cy="461665"/>
          </a:xfrm>
          <a:prstGeom prst="rect">
            <a:avLst/>
          </a:prstGeom>
          <a:noFill/>
        </p:spPr>
        <p:txBody>
          <a:bodyPr wrap="square" rtlCol="0">
            <a:spAutoFit/>
          </a:bodyPr>
          <a:lstStyle/>
          <a:p>
            <a:r>
              <a:rPr lang="en-CA" sz="2400" b="1" dirty="0" smtClean="0">
                <a:solidFill>
                  <a:schemeClr val="bg1"/>
                </a:solidFill>
              </a:rPr>
              <a:t>Dynamic Site</a:t>
            </a:r>
            <a:endParaRPr lang="en-US" sz="2400" b="1" dirty="0">
              <a:solidFill>
                <a:schemeClr val="bg1"/>
              </a:solidFill>
            </a:endParaRPr>
          </a:p>
        </p:txBody>
      </p:sp>
      <p:sp>
        <p:nvSpPr>
          <p:cNvPr id="11" name="TextBox 10"/>
          <p:cNvSpPr txBox="1"/>
          <p:nvPr/>
        </p:nvSpPr>
        <p:spPr>
          <a:xfrm>
            <a:off x="3599701" y="5555605"/>
            <a:ext cx="1692379" cy="461665"/>
          </a:xfrm>
          <a:prstGeom prst="rect">
            <a:avLst/>
          </a:prstGeom>
          <a:noFill/>
        </p:spPr>
        <p:txBody>
          <a:bodyPr wrap="square" rtlCol="0">
            <a:spAutoFit/>
          </a:bodyPr>
          <a:lstStyle/>
          <a:p>
            <a:r>
              <a:rPr lang="en-CA" sz="2400" b="1" dirty="0" smtClean="0">
                <a:solidFill>
                  <a:schemeClr val="bg1"/>
                </a:solidFill>
              </a:rPr>
              <a:t>Static Site</a:t>
            </a:r>
            <a:endParaRPr lang="en-US" sz="2400" b="1" dirty="0">
              <a:solidFill>
                <a:schemeClr val="bg1"/>
              </a:solidFill>
            </a:endParaRPr>
          </a:p>
        </p:txBody>
      </p:sp>
    </p:spTree>
    <p:extLst>
      <p:ext uri="{BB962C8B-B14F-4D97-AF65-F5344CB8AC3E}">
        <p14:creationId xmlns:p14="http://schemas.microsoft.com/office/powerpoint/2010/main" val="88951477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103824"/>
            <a:ext cx="6261100" cy="792088"/>
          </a:xfrm>
        </p:spPr>
        <p:txBody>
          <a:bodyPr/>
          <a:lstStyle/>
          <a:p>
            <a:pPr algn="ctr"/>
            <a:r>
              <a:rPr lang="en-CA" dirty="0" smtClean="0">
                <a:solidFill>
                  <a:schemeClr val="tx1"/>
                </a:solidFill>
              </a:rPr>
              <a:t>Diagnostic Tools</a:t>
            </a:r>
            <a:endParaRPr lang="en-US" dirty="0">
              <a:solidFill>
                <a:schemeClr val="tx1"/>
              </a:solidFill>
            </a:endParaRPr>
          </a:p>
        </p:txBody>
      </p:sp>
      <p:sp>
        <p:nvSpPr>
          <p:cNvPr id="3" name="Content Placeholder 2"/>
          <p:cNvSpPr>
            <a:spLocks noGrp="1"/>
          </p:cNvSpPr>
          <p:nvPr>
            <p:ph idx="1"/>
          </p:nvPr>
        </p:nvSpPr>
        <p:spPr>
          <a:xfrm>
            <a:off x="231619" y="2403453"/>
            <a:ext cx="2520280" cy="1457595"/>
          </a:xfrm>
        </p:spPr>
        <p:txBody>
          <a:bodyPr/>
          <a:lstStyle/>
          <a:p>
            <a:r>
              <a:rPr lang="en-CA" dirty="0" smtClean="0"/>
              <a:t> Ensure quality</a:t>
            </a:r>
          </a:p>
          <a:p>
            <a:pPr marL="0" indent="0">
              <a:buNone/>
            </a:pPr>
            <a:endParaRPr lang="en-CA" sz="1200" dirty="0" smtClean="0"/>
          </a:p>
          <a:p>
            <a:r>
              <a:rPr lang="en-CA" dirty="0"/>
              <a:t> </a:t>
            </a:r>
            <a:r>
              <a:rPr lang="en-CA" dirty="0" smtClean="0"/>
              <a:t>Track progress</a:t>
            </a:r>
            <a:endParaRPr lang="en-US" dirty="0"/>
          </a:p>
        </p:txBody>
      </p:sp>
      <p:pic>
        <p:nvPicPr>
          <p:cNvPr id="4" name="Picture 3"/>
          <p:cNvPicPr>
            <a:picLocks noChangeAspect="1"/>
          </p:cNvPicPr>
          <p:nvPr/>
        </p:nvPicPr>
        <p:blipFill>
          <a:blip r:embed="rId3"/>
          <a:stretch>
            <a:fillRect/>
          </a:stretch>
        </p:blipFill>
        <p:spPr>
          <a:xfrm>
            <a:off x="8008483" y="5218041"/>
            <a:ext cx="883997" cy="109127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3269" y="1196752"/>
            <a:ext cx="5741179" cy="4246227"/>
          </a:xfrm>
          <a:prstGeom prst="rect">
            <a:avLst/>
          </a:prstGeom>
          <a:noFill/>
          <a:ln>
            <a:solidFill>
              <a:schemeClr val="bg1">
                <a:lumMod val="85000"/>
              </a:schemeClr>
            </a:solidFill>
          </a:ln>
        </p:spPr>
      </p:pic>
    </p:spTree>
    <p:extLst>
      <p:ext uri="{BB962C8B-B14F-4D97-AF65-F5344CB8AC3E}">
        <p14:creationId xmlns:p14="http://schemas.microsoft.com/office/powerpoint/2010/main" val="170080878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UVic Edge titl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UVic Edge content 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UVic Edge content 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UVic Edge content 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UVic Edge content 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UVic Edge content 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UVic Edge content 1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UVic Edge content 1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UVic Edge title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UVic Edge title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UVic Edge title 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UVic Edge title 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UVic Edge content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UVic Edge content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UVic Edge content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UVic Edge content 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5760</TotalTime>
  <Words>607</Words>
  <Application>Microsoft Macintosh PowerPoint</Application>
  <PresentationFormat>On-screen Show (4:3)</PresentationFormat>
  <Paragraphs>95</Paragraphs>
  <Slides>11</Slides>
  <Notes>7</Notes>
  <HiddenSlides>0</HiddenSlides>
  <MMClips>0</MMClips>
  <ScaleCrop>false</ScaleCrop>
  <HeadingPairs>
    <vt:vector size="4" baseType="variant">
      <vt:variant>
        <vt:lpstr>Theme</vt:lpstr>
      </vt:variant>
      <vt:variant>
        <vt:i4>16</vt:i4>
      </vt:variant>
      <vt:variant>
        <vt:lpstr>Slide Titles</vt:lpstr>
      </vt:variant>
      <vt:variant>
        <vt:i4>11</vt:i4>
      </vt:variant>
    </vt:vector>
  </HeadingPairs>
  <TitlesOfParts>
    <vt:vector size="27" baseType="lpstr">
      <vt:lpstr>UVic Edge title 1</vt:lpstr>
      <vt:lpstr>UVic Edge title 2</vt:lpstr>
      <vt:lpstr>UVic Edge title 3</vt:lpstr>
      <vt:lpstr>UVic Edge title 4</vt:lpstr>
      <vt:lpstr>UVic Edge title 5</vt:lpstr>
      <vt:lpstr>UVic Edge content 1</vt:lpstr>
      <vt:lpstr>UVic Edge content 2</vt:lpstr>
      <vt:lpstr>UVic Edge content 3</vt:lpstr>
      <vt:lpstr>UVic Edge content 4</vt:lpstr>
      <vt:lpstr>UVic Edge content 5</vt:lpstr>
      <vt:lpstr>UVic Edge content 6</vt:lpstr>
      <vt:lpstr>UVic Edge content 7</vt:lpstr>
      <vt:lpstr>UVic Edge content 8</vt:lpstr>
      <vt:lpstr>UVic Edge content 9</vt:lpstr>
      <vt:lpstr>UVic Edge content 10</vt:lpstr>
      <vt:lpstr>UVic Edge content 11</vt:lpstr>
      <vt:lpstr>PowerPoint Presentation</vt:lpstr>
      <vt:lpstr>PowerPoint Presentation</vt:lpstr>
      <vt:lpstr>Research Questions</vt:lpstr>
      <vt:lpstr>How DO digital humanities projects conclude? </vt:lpstr>
      <vt:lpstr>Survey Results (Preliminary)</vt:lpstr>
      <vt:lpstr>Reported Challenges (Preliminary)</vt:lpstr>
      <vt:lpstr>How SHOULD digital humanities projects conclude?</vt:lpstr>
      <vt:lpstr>PowerPoint Presentation</vt:lpstr>
      <vt:lpstr>Diagnostic Tools</vt:lpstr>
      <vt:lpstr>PowerPoint Presentation</vt:lpstr>
      <vt:lpstr>Endings Project Outputs</vt:lpstr>
    </vt:vector>
  </TitlesOfParts>
  <Company>University of Victoria Marketing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Carter</dc:creator>
  <cp:lastModifiedBy>Lisa Goddard</cp:lastModifiedBy>
  <cp:revision>189</cp:revision>
  <dcterms:created xsi:type="dcterms:W3CDTF">2013-08-20T17:34:23Z</dcterms:created>
  <dcterms:modified xsi:type="dcterms:W3CDTF">2018-10-30T16:47:43Z</dcterms:modified>
</cp:coreProperties>
</file>